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59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A3CE91-50DE-46E7-8106-4F6EAEE83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696" y="1449279"/>
            <a:ext cx="8637073" cy="3959441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>
                <a:latin typeface="Algerian" panose="04020705040A02060702" pitchFamily="82" charset="0"/>
              </a:rPr>
              <a:t>PIOTR MICHAŁOWSKI</a:t>
            </a:r>
            <a:br>
              <a:rPr lang="pl-PL" sz="8800" b="1" dirty="0">
                <a:latin typeface="Algerian" panose="04020705040A02060702" pitchFamily="82" charset="0"/>
              </a:rPr>
            </a:br>
            <a:r>
              <a:rPr lang="pl-PL" sz="2800" b="1" i="0" cap="all" dirty="0">
                <a:effectLst/>
                <a:latin typeface="Bahnschrift SemiBold" panose="020B0502040204020203" pitchFamily="34" charset="0"/>
              </a:rPr>
              <a:t>MALARZ POLSKIEGO ROMANTYZMU</a:t>
            </a:r>
            <a:br>
              <a:rPr lang="pl-PL" sz="2800" b="1" i="0" cap="all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pl-PL" sz="8800" b="1" dirty="0">
              <a:latin typeface="Algerian" panose="04020705040A02060702" pitchFamily="8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8A336F-BE2C-4D77-AB05-A8A989AD1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0571" y="4641686"/>
            <a:ext cx="8637072" cy="1071095"/>
          </a:xfrm>
        </p:spPr>
        <p:txBody>
          <a:bodyPr/>
          <a:lstStyle/>
          <a:p>
            <a:pPr algn="r"/>
            <a:endParaRPr lang="pl-PL" b="1" dirty="0"/>
          </a:p>
          <a:p>
            <a:pPr algn="r"/>
            <a:endParaRPr lang="pl-PL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5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159B2B-47F8-4074-B677-8909E0A0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Krótkie rozmyślania o naszej szkole: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152AF4-2F34-4BE9-A52B-759964A72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Szkołę lubię, ponieważ jest ładna, nauczyciele są sympatyczni, mamy gimnastyczne sale, boisko do piłki nożnej oraz do siatkówki, dobre wyposażenie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lekcyjnych i bibliotekę z ciekawymi książkami. Lubię w niej też nasz hymn, który jest związany z Piotrem Michałowskim, a muzyka hymnu wpada w ucho, gdyż pochodzi z filmu ,,Jak rozpętałem pierwsza wojnę światową”. Moja szkoła jest świetna również, dlatego że nasz patron był malarzem,  więc na plastyce można rozwijać swoje pasje.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06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74BF5C-C264-47AF-9C49-1875F88B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9A5156-A214-495D-9493-B85A2B08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1AA8E0-5371-4E57-9C29-EB32E66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988098"/>
            <a:ext cx="2840114" cy="2407723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rtl="0"/>
            <a:r>
              <a:rPr lang="pl-PL" sz="2000" dirty="0"/>
              <a:t>"Zakład im. św. Józefa dla osieroconych chłopców w Krakowie, założony przez Piotra Michałowskiego".</a:t>
            </a:r>
            <a:br>
              <a:rPr lang="pl-PL" sz="2000" dirty="0"/>
            </a:br>
            <a:r>
              <a:rPr lang="pl-PL" sz="2000" dirty="0"/>
              <a:t>Rysunek przedstawia Piotra Michałowskiego z wychowankami.</a:t>
            </a:r>
            <a:br>
              <a:rPr lang="pl-PL" sz="2000" dirty="0"/>
            </a:br>
            <a:endParaRPr lang="en-US" sz="3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043B93-31EA-42C9-A52B-7B10135FC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26DC251-CF3C-487C-93C0-74344C27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EA138F-B3C3-4365-85E4-0CE0DE739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192585-FCC1-4D9A-8E7B-940845AD1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07A6A06-44A6-41CD-B49D-7FAFA5119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965"/>
            <a:ext cx="6615197" cy="413533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F796EEBD-8C88-43A1-875D-59B85DE6B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5992762" y="-92028"/>
            <a:ext cx="3534141" cy="62829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4CBFC4-E02A-4F3E-AB09-DAD63A764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0F181A-95DA-4251-AC11-0C9302264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39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7680B5-1A78-4401-BA9A-78832F0F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21DC9-D0AC-495C-8CC8-D5DDF8C11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B82D7-D05B-412B-9A0D-6430BCD1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E1838EA-1FA2-4DC4-B182-B8D2C57E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BA7F2D0-8386-4CDF-8CFD-46DE76B61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1817" r="909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24065E-E64E-484D-84AE-BB73D056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32AB31-E413-4F37-9BE1-8DDA396C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546341"/>
            <a:ext cx="6829044" cy="1112621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pl-PL" sz="4400" dirty="0">
                <a:solidFill>
                  <a:srgbClr val="FFFFFE"/>
                </a:solidFill>
              </a:rPr>
              <a:t>Nasza szkoła</a:t>
            </a:r>
            <a:endParaRPr lang="en-US" sz="4400" dirty="0">
              <a:solidFill>
                <a:srgbClr val="FFFFF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0E1570-C6E8-49B6-A377-07EB44A36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0448" b="36564"/>
          <a:stretch/>
        </p:blipFill>
        <p:spPr>
          <a:xfrm>
            <a:off x="1326432" y="3227912"/>
            <a:ext cx="68031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99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77284-484F-4755-B9AD-22B2A142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Wiersz o patronie</a:t>
            </a:r>
            <a:br>
              <a:rPr lang="pl-PL" sz="32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516678-B9BC-4800-B87D-84AD8B7F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71769"/>
            <a:ext cx="5041930" cy="39432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 Na murach naszej szkoły jest zapisane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Imię i nazwisko dobrze wszystkim znane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Piotr Michałowski bo o nim mowa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To wielki malarz, dość tracić słowa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Z naszym regionem utożsamiany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Patronem szkoły został wybrany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Malował obrazy piękne i przejrzyste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/>
              <a:t>Tak powstawały dzieła najbardziej bystre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7B02CE43-EE6B-403E-87A8-CB5B6CEF113E}"/>
              </a:ext>
            </a:extLst>
          </p:cNvPr>
          <p:cNvSpPr txBox="1">
            <a:spLocks/>
          </p:cNvSpPr>
          <p:nvPr/>
        </p:nvSpPr>
        <p:spPr>
          <a:xfrm>
            <a:off x="5931907" y="2162313"/>
            <a:ext cx="5459993" cy="3952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800" dirty="0"/>
              <a:t>Portrety, konie…przecież  sami wiecie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800" dirty="0"/>
              <a:t>Słynne są na całym świecie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800" dirty="0"/>
              <a:t>Z dumą możemy pochwalić się innym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800" dirty="0"/>
              <a:t>Że mieszkamy w Jego miejscowości rodzinnej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800" dirty="0"/>
              <a:t>Jesteśmy z Niego dumni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800" dirty="0"/>
              <a:t>Jesteśmy także wdzięczni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800" dirty="0"/>
              <a:t>I hołd z serca składamy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1800" dirty="0"/>
              <a:t>Ku Jego - pamięci</a:t>
            </a:r>
          </a:p>
        </p:txBody>
      </p:sp>
    </p:spTree>
    <p:extLst>
      <p:ext uri="{BB962C8B-B14F-4D97-AF65-F5344CB8AC3E}">
        <p14:creationId xmlns:p14="http://schemas.microsoft.com/office/powerpoint/2010/main" val="429351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74BF5C-C264-47AF-9C49-1875F88B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9A5156-A214-495D-9493-B85A2B08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1D70A9-7327-4753-ABA9-F9CE457D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988098"/>
            <a:ext cx="2840114" cy="240772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pl-PL" sz="3600" dirty="0"/>
              <a:t>Moja wizja szkoły</a:t>
            </a:r>
            <a:endParaRPr lang="en-US" sz="3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043B93-31EA-42C9-A52B-7B10135FC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26DC251-CF3C-487C-93C0-74344C27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EA138F-B3C3-4365-85E4-0CE0DE739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192585-FCC1-4D9A-8E7B-940845AD1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07A6A06-44A6-41CD-B49D-7FAFA5119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965"/>
            <a:ext cx="6615197" cy="413533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38BB29F-D183-40E6-ACA1-9D8F95155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27556" y="1116345"/>
            <a:ext cx="5464554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4CBFC4-E02A-4F3E-AB09-DAD63A764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0F181A-95DA-4251-AC11-0C9302264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736B0C9-A8A0-4270-8F45-AA333C75C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2563" r="-1" b="7929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EFEEFD-A6F2-4870-A73A-0C4E6AFD4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755339"/>
            <a:ext cx="8295215" cy="160518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E2B876-EB36-4D1B-ADE1-CA4BC0A9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0297"/>
            <a:ext cx="6795015" cy="9556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rgbClr val="FFFFFE"/>
                </a:solidFill>
              </a:rPr>
              <a:t>Oczami ucznia</a:t>
            </a:r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C24B90-925B-42BC-8BC1-DC208D49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0448" b="36564"/>
          <a:stretch/>
        </p:blipFill>
        <p:spPr>
          <a:xfrm>
            <a:off x="4052391" y="4920257"/>
            <a:ext cx="68031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79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7">
            <a:extLst>
              <a:ext uri="{FF2B5EF4-FFF2-40B4-BE49-F238E27FC236}">
                <a16:creationId xmlns:a16="http://schemas.microsoft.com/office/drawing/2014/main" id="{C821979E-9A93-4880-80B5-D60B75C19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5" name="Rectangle 19">
            <a:extLst>
              <a:ext uri="{FF2B5EF4-FFF2-40B4-BE49-F238E27FC236}">
                <a16:creationId xmlns:a16="http://schemas.microsoft.com/office/drawing/2014/main" id="{299B188D-B65D-4E22-BA5F-04975C3B6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FB59DF90-9211-4B1C-8FD1-72F60D7AD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956913-62A0-461F-AD3C-3F3D5C28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988098"/>
            <a:ext cx="2840114" cy="240772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pl-PL" sz="3600" dirty="0"/>
              <a:t>Nasze pomysły na szkolny herb</a:t>
            </a:r>
            <a:endParaRPr lang="en-US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05690AC-D920-4BC0-99E1-54D4BDD92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6DCB3E9-5900-429C-A30B-435690B7D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568676-15A0-4EB0-BDF8-8677C5027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41BC7E-12CF-4629-904F-47A24635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2677250-8D01-49C3-B497-754A15BB0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BA826EF7-2D65-4023-994B-18C66750E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15" y="1967099"/>
            <a:ext cx="3059596" cy="2164664"/>
          </a:xfrm>
          <a:prstGeom prst="rect">
            <a:avLst/>
          </a:prstGeom>
        </p:spPr>
      </p:pic>
      <p:pic>
        <p:nvPicPr>
          <p:cNvPr id="5" name="Symbol zastępczy zawartości 4" descr="Obraz zawierający tekst, majtki&#10;&#10;Opis wygenerowany automatycznie">
            <a:extLst>
              <a:ext uri="{FF2B5EF4-FFF2-40B4-BE49-F238E27FC236}">
                <a16:creationId xmlns:a16="http://schemas.microsoft.com/office/drawing/2014/main" id="{F1D95396-158B-49F0-AF5C-BC48EDDC6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849810" y="1967099"/>
            <a:ext cx="3059596" cy="21646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E93535-072D-48D2-BFFD-37A6CBFE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734FF0-5E1B-4001-B6F3-30A83F089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3B8F125-39FC-4963-B7E2-77FBC60F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48E05D7-7995-4AD1-90D4-2A6942DD9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D7E8BF-CE27-4F62-866E-742A4EB70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09B15A9B-18CC-4042-884D-15C951F41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412EDDA-1E35-415A-8CE2-2AC7C0CC3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4ECA30E-A36C-492B-93C8-6DD5AB7EF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6100A0-7DFA-4A9D-9CFB-D5716C53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988098"/>
            <a:ext cx="2858835" cy="240480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000" dirty="0" err="1"/>
              <a:t>Niech</a:t>
            </a:r>
            <a:r>
              <a:rPr lang="en-US" sz="2000" dirty="0"/>
              <a:t> </a:t>
            </a:r>
            <a:r>
              <a:rPr lang="en-US" sz="2000" dirty="0" err="1"/>
              <a:t>nasz</a:t>
            </a:r>
            <a:r>
              <a:rPr lang="en-US" sz="2000" dirty="0"/>
              <a:t> patron </a:t>
            </a:r>
            <a:r>
              <a:rPr lang="en-US" sz="2000" dirty="0" err="1"/>
              <a:t>przypomina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każdego</a:t>
            </a:r>
            <a:r>
              <a:rPr lang="en-US" sz="2000" dirty="0"/>
              <a:t> </a:t>
            </a:r>
            <a:r>
              <a:rPr lang="en-US" sz="2000" dirty="0" err="1"/>
              <a:t>dnia</a:t>
            </a:r>
            <a:r>
              <a:rPr lang="en-US" sz="2000" dirty="0"/>
              <a:t>, </a:t>
            </a:r>
            <a:r>
              <a:rPr lang="en-US" sz="2000" dirty="0" err="1"/>
              <a:t>że</a:t>
            </a:r>
            <a:r>
              <a:rPr lang="en-US" sz="2000" dirty="0"/>
              <a:t> </a:t>
            </a:r>
            <a:r>
              <a:rPr lang="en-US" sz="2000" dirty="0" err="1"/>
              <a:t>warto</a:t>
            </a:r>
            <a:r>
              <a:rPr lang="en-US" sz="2000" dirty="0"/>
              <a:t> </a:t>
            </a:r>
            <a:r>
              <a:rPr lang="en-US" sz="2000" dirty="0" err="1"/>
              <a:t>rozwijać</a:t>
            </a:r>
            <a:r>
              <a:rPr lang="en-US" sz="2000" dirty="0"/>
              <a:t> </a:t>
            </a:r>
            <a:r>
              <a:rPr lang="en-US" sz="2000" dirty="0" err="1"/>
              <a:t>swoje</a:t>
            </a:r>
            <a:r>
              <a:rPr lang="en-US" sz="2000" dirty="0"/>
              <a:t> </a:t>
            </a:r>
            <a:r>
              <a:rPr lang="en-US" sz="2000" dirty="0" err="1"/>
              <a:t>pasje</a:t>
            </a:r>
            <a:r>
              <a:rPr lang="en-US" sz="2000" dirty="0"/>
              <a:t>, </a:t>
            </a:r>
            <a:r>
              <a:rPr lang="en-US" sz="2000" dirty="0" err="1"/>
              <a:t>szukać</a:t>
            </a:r>
            <a:r>
              <a:rPr lang="en-US" sz="2000" dirty="0"/>
              <a:t> </a:t>
            </a:r>
            <a:r>
              <a:rPr lang="en-US" sz="2000" dirty="0" err="1"/>
              <a:t>mocnych</a:t>
            </a:r>
            <a:r>
              <a:rPr lang="en-US" sz="2000" dirty="0"/>
              <a:t> </a:t>
            </a:r>
            <a:r>
              <a:rPr lang="en-US" sz="2000" dirty="0" err="1"/>
              <a:t>stron</a:t>
            </a:r>
            <a:r>
              <a:rPr lang="en-US" sz="2000" dirty="0"/>
              <a:t> i </a:t>
            </a:r>
            <a:r>
              <a:rPr lang="en-US" sz="2000" dirty="0" err="1"/>
              <a:t>wierzyć</a:t>
            </a:r>
            <a:r>
              <a:rPr lang="en-US" sz="2000" dirty="0"/>
              <a:t> we </a:t>
            </a:r>
            <a:r>
              <a:rPr lang="en-US" sz="2000" dirty="0" err="1"/>
              <a:t>własne</a:t>
            </a:r>
            <a:r>
              <a:rPr lang="en-US" sz="2000" dirty="0"/>
              <a:t> </a:t>
            </a:r>
            <a:r>
              <a:rPr lang="en-US" sz="2000" dirty="0" err="1"/>
              <a:t>siły</a:t>
            </a:r>
            <a:r>
              <a:rPr lang="en-US" sz="2000" dirty="0"/>
              <a:t>.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C4EF95-6410-41E2-A496-ED44F92F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4069" y="477560"/>
            <a:ext cx="3698219" cy="2059260"/>
            <a:chOff x="634069" y="477560"/>
            <a:chExt cx="3698219" cy="205926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E0F6D6B-90AB-4ACE-B778-B6CB6549E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" y="477560"/>
              <a:ext cx="3698219" cy="205926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E94B902-F86C-4CD6-A556-18C7C917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3033" y="637524"/>
              <a:ext cx="3389957" cy="173364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B7FD913-C634-4657-9B22-7493DA94A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75094" b="36564"/>
          <a:stretch/>
        </p:blipFill>
        <p:spPr>
          <a:xfrm>
            <a:off x="8669363" y="643464"/>
            <a:ext cx="285292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252AEDA-4E7F-45A1-BA57-500E9D964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844" y="806592"/>
            <a:ext cx="3044060" cy="140441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03F404E-9085-4578-999F-3F4BE3916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464" y="962479"/>
            <a:ext cx="1539327" cy="1089074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E3221AAC-7ED3-47EF-81AF-417251D2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4069" y="2701412"/>
            <a:ext cx="3691429" cy="2934667"/>
            <a:chOff x="634069" y="2701412"/>
            <a:chExt cx="3691429" cy="29346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F32CBB9-1837-4B46-A859-5C5FEFFDE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" y="2701412"/>
              <a:ext cx="3691429" cy="2934667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11395D2-DFF6-41C1-A78B-AEDAFD2B2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3033" y="2861775"/>
              <a:ext cx="3385529" cy="260825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DF1078-B852-4A3B-BF91-743F7CFFF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9237" y="3020581"/>
            <a:ext cx="3044060" cy="2282318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12B44E82-A77B-4D4B-B964-415A84CAC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583" y="3198437"/>
            <a:ext cx="2740389" cy="1938825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DCA39E4-E3FE-4563-A222-88C4F92A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6877" y="476487"/>
            <a:ext cx="3691429" cy="2934667"/>
            <a:chOff x="4496877" y="476487"/>
            <a:chExt cx="3691429" cy="293466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6CC3689-6CAD-4348-9AED-9F924DCD5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6877" y="476487"/>
              <a:ext cx="3691429" cy="2934667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22637C-31D0-45E3-B302-B6B0EC979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5841" y="636850"/>
              <a:ext cx="3385529" cy="260825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95F4410-D65D-437B-860A-8A8A6A9B1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8487" y="806592"/>
            <a:ext cx="3044060" cy="227391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97D8C01-BE4A-45C1-BF23-43C5E09F5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391" y="973512"/>
            <a:ext cx="2740389" cy="1938825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B7FABCB5-5D16-4183-94E0-FCF54810C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0199" y="3568704"/>
            <a:ext cx="3698219" cy="2059260"/>
            <a:chOff x="4490199" y="3568704"/>
            <a:chExt cx="3698219" cy="205926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E907DC-483A-46C6-9B91-597CDBBFA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0199" y="3568704"/>
              <a:ext cx="3698219" cy="2059260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FD0A52-B261-44E1-8066-41BC9957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39163" y="3728668"/>
              <a:ext cx="3389957" cy="173364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23287DD6-885F-48DC-851E-773C6FAA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8487" y="3898480"/>
            <a:ext cx="3044060" cy="140441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lalka, zabawka, peruka&#10;&#10;Opis wygenerowany automatycznie">
            <a:extLst>
              <a:ext uri="{FF2B5EF4-FFF2-40B4-BE49-F238E27FC236}">
                <a16:creationId xmlns:a16="http://schemas.microsoft.com/office/drawing/2014/main" id="{9CE290FF-CFC4-4D46-93A2-40C553FB6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566594" y="4053623"/>
            <a:ext cx="1539327" cy="108907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3E7DAB1-D9FD-4E41-963B-4B70E29B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1257712-5BDD-489C-AC0E-5CD2B0A18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2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awałek układanki uzupełniający lukę">
            <a:extLst>
              <a:ext uri="{FF2B5EF4-FFF2-40B4-BE49-F238E27FC236}">
                <a16:creationId xmlns:a16="http://schemas.microsoft.com/office/drawing/2014/main" id="{2B18EBF8-5E94-45F4-939B-BD91A8EF5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91" r="-1" b="5906"/>
          <a:stretch/>
        </p:blipFill>
        <p:spPr>
          <a:xfrm>
            <a:off x="-1" y="736730"/>
            <a:ext cx="12191675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19607D7-FF4E-44E3-9C3F-86AA4D44F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971C9F-3CDF-40D8-AFD6-71A20071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000">
                <a:solidFill>
                  <a:srgbClr val="FFFFFE"/>
                </a:solidFill>
              </a:rPr>
              <a:t>Zakończenie</a:t>
            </a:r>
            <a:br>
              <a:rPr lang="en-US" sz="1000">
                <a:solidFill>
                  <a:srgbClr val="FFFFFE"/>
                </a:solidFill>
              </a:rPr>
            </a:br>
            <a:br>
              <a:rPr lang="en-US" sz="1000">
                <a:solidFill>
                  <a:srgbClr val="FFFFFE"/>
                </a:solidFill>
              </a:rPr>
            </a:br>
            <a:r>
              <a:rPr lang="en-US" sz="1000">
                <a:solidFill>
                  <a:srgbClr val="FFFFFE"/>
                </a:solidFill>
              </a:rPr>
              <a:t>Prezentacja powstała dzięki zaangażowaniu uczniów klas: 6b i 7b.</a:t>
            </a:r>
            <a:br>
              <a:rPr lang="en-US" sz="1000">
                <a:solidFill>
                  <a:srgbClr val="FFFFFE"/>
                </a:solidFill>
              </a:rPr>
            </a:br>
            <a:br>
              <a:rPr lang="en-US" sz="1000">
                <a:solidFill>
                  <a:srgbClr val="FFFFFE"/>
                </a:solidFill>
              </a:rPr>
            </a:br>
            <a:r>
              <a:rPr lang="en-US" sz="1000">
                <a:solidFill>
                  <a:srgbClr val="FFFFFE"/>
                </a:solidFill>
              </a:rPr>
              <a:t>Opracowała: Anna Dragan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C3919EB-D15F-420D-ACCC-230A8D55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6077476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5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4BB6A-35D3-4F6E-8994-D56824E8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72" y="933485"/>
            <a:ext cx="5854872" cy="4055383"/>
          </a:xfrm>
        </p:spPr>
        <p:txBody>
          <a:bodyPr>
            <a:noAutofit/>
          </a:bodyPr>
          <a:lstStyle/>
          <a:p>
            <a:pPr algn="ctr" fontAlgn="base"/>
            <a:r>
              <a:rPr lang="pl-PL" sz="1600" b="1" i="0" dirty="0">
                <a:effectLst/>
                <a:latin typeface="Bahnschrift SemiBold" panose="020B0502040204020203" pitchFamily="34" charset="0"/>
              </a:rPr>
              <a:t>1800</a:t>
            </a: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r>
              <a:rPr lang="pl-PL" sz="1600" i="0" dirty="0">
                <a:effectLst/>
                <a:latin typeface="Bahnschrift SemiBold" panose="020B0502040204020203" pitchFamily="34" charset="0"/>
              </a:rPr>
              <a:t>2 lipca w Krakowie urodził się Piotr Michałowski, syn Józefa Michałowskiego i Tekli z Morsztynów.</a:t>
            </a: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r>
              <a:rPr lang="pl-PL" sz="1600" i="0" dirty="0">
                <a:effectLst/>
                <a:latin typeface="Bahnschrift SemiBold" panose="020B0502040204020203" pitchFamily="34" charset="0"/>
              </a:rPr>
              <a:t>1814</a:t>
            </a: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r>
              <a:rPr lang="pl-PL" sz="1600" i="0" dirty="0">
                <a:effectLst/>
                <a:latin typeface="Bahnschrift SemiBold" panose="020B0502040204020203" pitchFamily="34" charset="0"/>
              </a:rPr>
              <a:t>W wieku 14 lat zdał publiczny egzamin dojrzałości, wygłaszając godzinną mowę po łacinie. Rozpoczął studia na Uniwersytecie Jagiellońskim: nauki przyrodnicze, matematykę i języki obce.</a:t>
            </a: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r>
              <a:rPr lang="pl-PL" sz="1600" i="0" dirty="0">
                <a:effectLst/>
                <a:latin typeface="Bahnschrift SemiBold" panose="020B0502040204020203" pitchFamily="34" charset="0"/>
              </a:rPr>
              <a:t>1821</a:t>
            </a: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r>
              <a:rPr lang="pl-PL" sz="1600" i="0" dirty="0">
                <a:effectLst/>
                <a:latin typeface="Bahnschrift SemiBold" panose="020B0502040204020203" pitchFamily="34" charset="0"/>
              </a:rPr>
              <a:t>Studia kontynuował w Getyndze: prawo i nauki polityczne. Rysowanie taktował jako rozrywkę, choć już wtedy jego szkice koni i wojska zyskiwały uznanie</a:t>
            </a: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br>
              <a:rPr lang="pl-PL" sz="1600" i="0" dirty="0">
                <a:effectLst/>
                <a:latin typeface="Bahnschrift SemiBold" panose="020B0502040204020203" pitchFamily="34" charset="0"/>
              </a:rPr>
            </a:br>
            <a:endParaRPr lang="pl-PL" sz="1600" dirty="0">
              <a:latin typeface="Bahnschrift SemiBold" panose="020B0502040204020203" pitchFamily="34" charset="0"/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AD892A59-850D-408D-82D4-ADA91FD924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40" r="5740"/>
          <a:stretch>
            <a:fillRect/>
          </a:stretch>
        </p:blipFill>
        <p:spPr/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C0AC5F-F88C-4E75-8693-14F4BBF5C195}"/>
              </a:ext>
            </a:extLst>
          </p:cNvPr>
          <p:cNvSpPr txBox="1"/>
          <p:nvPr/>
        </p:nvSpPr>
        <p:spPr>
          <a:xfrm>
            <a:off x="8664606" y="4988868"/>
            <a:ext cx="3231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ahnschrift SemiBold" panose="020B0502040204020203" pitchFamily="34" charset="0"/>
              </a:rPr>
              <a:t>Autoportret około 1840 r.</a:t>
            </a:r>
          </a:p>
        </p:txBody>
      </p:sp>
    </p:spTree>
    <p:extLst>
      <p:ext uri="{BB962C8B-B14F-4D97-AF65-F5344CB8AC3E}">
        <p14:creationId xmlns:p14="http://schemas.microsoft.com/office/powerpoint/2010/main" val="227746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78B683-BE28-402C-8FEF-9B3DDF46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39" y="1243357"/>
            <a:ext cx="5854872" cy="5614643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15588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pl-PL" sz="1800" b="1" i="0" dirty="0">
                <a:effectLst/>
                <a:latin typeface="Bahnschrift SemiBold" panose="020B0502040204020203" pitchFamily="34" charset="0"/>
              </a:rPr>
              <a:t>1831</a:t>
            </a:r>
            <a:br>
              <a:rPr lang="pl-PL" sz="1800" b="1" i="0" dirty="0">
                <a:effectLst/>
                <a:latin typeface="Bahnschrift SemiBold" panose="020B0502040204020203" pitchFamily="34" charset="0"/>
              </a:rPr>
            </a:br>
            <a:r>
              <a:rPr lang="pl-PL" sz="1800" dirty="0">
                <a:latin typeface="Bahnschrift SemiBold" panose="020B0502040204020203" pitchFamily="34" charset="0"/>
              </a:rPr>
              <a:t>P</a:t>
            </a:r>
            <a:r>
              <a:rPr lang="pl-PL" sz="1800" b="0" i="0" dirty="0">
                <a:effectLst/>
                <a:latin typeface="Bahnschrift SemiBold" panose="020B0502040204020203" pitchFamily="34" charset="0"/>
              </a:rPr>
              <a:t>odczas Powstania Listopadowego organizował produkcję broni dla powstańców. W lutym tegoż roku ożenił się z Julią Ostrowską.</a:t>
            </a: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r>
              <a:rPr lang="pl-PL" sz="1800" b="1" i="0" dirty="0">
                <a:effectLst/>
                <a:latin typeface="Bahnschrift SemiBold" panose="020B0502040204020203" pitchFamily="34" charset="0"/>
              </a:rPr>
              <a:t>1832</a:t>
            </a:r>
            <a:br>
              <a:rPr lang="pl-PL" sz="1800" b="1" i="0" dirty="0">
                <a:effectLst/>
                <a:latin typeface="Bahnschrift SemiBold" panose="020B0502040204020203" pitchFamily="34" charset="0"/>
              </a:rPr>
            </a:br>
            <a:r>
              <a:rPr lang="pl-PL" sz="1800" dirty="0">
                <a:latin typeface="Bahnschrift SemiBold" panose="020B0502040204020203" pitchFamily="34" charset="0"/>
              </a:rPr>
              <a:t>P</a:t>
            </a:r>
            <a:r>
              <a:rPr lang="pl-PL" sz="1800" b="0" i="0" dirty="0">
                <a:effectLst/>
                <a:latin typeface="Bahnschrift SemiBold" panose="020B0502040204020203" pitchFamily="34" charset="0"/>
              </a:rPr>
              <a:t>o klęsce powstania musiał uciekać. Udał się do Paryża, gdzie rozpoczął regularną naukę malarstwa w pracowni </a:t>
            </a:r>
            <a:r>
              <a:rPr lang="pl-PL" sz="1800" b="0" i="0" dirty="0" err="1">
                <a:effectLst/>
                <a:latin typeface="Bahnschrift SemiBold" panose="020B0502040204020203" pitchFamily="34" charset="0"/>
              </a:rPr>
              <a:t>Charleta</a:t>
            </a:r>
            <a:r>
              <a:rPr lang="pl-PL" sz="1800" b="0" i="0" dirty="0">
                <a:effectLst/>
                <a:latin typeface="Bahnschrift SemiBold" panose="020B0502040204020203" pitchFamily="34" charset="0"/>
              </a:rPr>
              <a:t>. Piotr Michałowski nie nadążał z </a:t>
            </a:r>
            <a:r>
              <a:rPr lang="pl-PL" sz="1800" dirty="0">
                <a:latin typeface="Bahnschrift SemiBold" panose="020B0502040204020203" pitchFamily="34" charset="0"/>
              </a:rPr>
              <a:t>realizacją</a:t>
            </a:r>
            <a:r>
              <a:rPr lang="pl-PL" sz="1800" b="0" i="0" dirty="0">
                <a:effectLst/>
                <a:latin typeface="Bahnschrift SemiBold" panose="020B0502040204020203" pitchFamily="34" charset="0"/>
              </a:rPr>
              <a:t> zamówień, jego dekoracyjne akwarele z końmi i zaprzęgami bardzo się podobały.</a:t>
            </a: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1835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</a:br>
            <a:r>
              <a:rPr lang="pl-PL" sz="1800" dirty="0">
                <a:solidFill>
                  <a:prstClr val="black"/>
                </a:solidFill>
                <a:latin typeface="Bahnschrift SemiBold" panose="020B0502040204020203" pitchFamily="34" charset="0"/>
                <a:ea typeface="+mn-ea"/>
                <a:cs typeface="+mn-cs"/>
              </a:rPr>
              <a:t>C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hory ojciec wezwał go do powrotu i objęcia gospodarstwa. Piotr Michałowski nie wahał się ani chwili, przedkładając zobowiązania wobec rodziny nad karierę artystyczną.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</a:b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br>
              <a:rPr lang="pl-PL" b="0" i="0" dirty="0">
                <a:effectLst/>
                <a:latin typeface="inherit"/>
              </a:rPr>
            </a:br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40CFD42-9CE7-4399-AB4E-F9D776544C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49" b="5749"/>
          <a:stretch>
            <a:fillRect/>
          </a:stretch>
        </p:blipFill>
        <p:spPr/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C1747DE-9674-4F3E-907F-E418EA949270}"/>
              </a:ext>
            </a:extLst>
          </p:cNvPr>
          <p:cNvSpPr txBox="1"/>
          <p:nvPr/>
        </p:nvSpPr>
        <p:spPr>
          <a:xfrm>
            <a:off x="8016536" y="4988869"/>
            <a:ext cx="326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ahnschrift SemiBold" panose="020B0502040204020203" pitchFamily="34" charset="0"/>
              </a:rPr>
              <a:t>„Portret chłopca w kapeluszu” około 1846 r.</a:t>
            </a:r>
          </a:p>
        </p:txBody>
      </p:sp>
    </p:spTree>
    <p:extLst>
      <p:ext uri="{BB962C8B-B14F-4D97-AF65-F5344CB8AC3E}">
        <p14:creationId xmlns:p14="http://schemas.microsoft.com/office/powerpoint/2010/main" val="242674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4DDB1A-44E7-41E8-A414-848BFD6F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24" y="1129512"/>
            <a:ext cx="5854872" cy="429474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pl-PL" sz="1800" b="1" i="0" dirty="0">
                <a:effectLst/>
                <a:latin typeface="Bahnschrift SemiBold" panose="020B0502040204020203" pitchFamily="34" charset="0"/>
              </a:rPr>
              <a:t>1837</a:t>
            </a:r>
            <a:br>
              <a:rPr lang="pl-PL" sz="1800" b="1" i="0" dirty="0">
                <a:effectLst/>
                <a:latin typeface="Bahnschrift SemiBold" panose="020B0502040204020203" pitchFamily="34" charset="0"/>
              </a:rPr>
            </a:br>
            <a:r>
              <a:rPr lang="pl-PL" sz="1800" dirty="0">
                <a:latin typeface="Bahnschrift SemiBold" panose="020B0502040204020203" pitchFamily="34" charset="0"/>
              </a:rPr>
              <a:t>P</a:t>
            </a:r>
            <a:r>
              <a:rPr lang="pl-PL" sz="1800" b="0" i="0" dirty="0">
                <a:effectLst/>
                <a:latin typeface="Bahnschrift SemiBold" panose="020B0502040204020203" pitchFamily="34" charset="0"/>
              </a:rPr>
              <a:t>o śmierci ojca w kwietniu Piotr Michałowski objął majątek w Krzysztoforzycach. Pobyt na wsi otworzył kolejny, nowatorski etap w sztuce Piotra Michałowskiego. Malował w plenerze, a do obrazów pozowali mu okoliczni mieszkańcy: chłopi, żebracy, Żydzi.</a:t>
            </a: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r>
              <a:rPr lang="pl-PL" sz="1800" b="1" i="0" dirty="0">
                <a:effectLst/>
                <a:latin typeface="Bahnschrift SemiBold" panose="020B0502040204020203" pitchFamily="34" charset="0"/>
              </a:rPr>
              <a:t>1845</a:t>
            </a:r>
            <a:br>
              <a:rPr lang="pl-PL" sz="1800" b="1" i="0" dirty="0">
                <a:effectLst/>
                <a:latin typeface="Bahnschrift SemiBold" panose="020B0502040204020203" pitchFamily="34" charset="0"/>
              </a:rPr>
            </a:br>
            <a:r>
              <a:rPr lang="pl-PL" sz="1800" dirty="0">
                <a:latin typeface="Bahnschrift SemiBold" panose="020B0502040204020203" pitchFamily="34" charset="0"/>
              </a:rPr>
              <a:t>P</a:t>
            </a:r>
            <a:r>
              <a:rPr lang="pl-PL" sz="1800" b="0" i="0" dirty="0">
                <a:effectLst/>
                <a:latin typeface="Bahnschrift SemiBold" panose="020B0502040204020203" pitchFamily="34" charset="0"/>
              </a:rPr>
              <a:t>onowny wyjazd do Francji, podróże zagraniczne, plany pełnego powrotu do malarstwa</a:t>
            </a: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r>
              <a:rPr lang="pl-PL" sz="1800" b="1" i="0" dirty="0">
                <a:effectLst/>
                <a:latin typeface="Bahnschrift SemiBold" panose="020B0502040204020203" pitchFamily="34" charset="0"/>
              </a:rPr>
              <a:t>1848</a:t>
            </a:r>
            <a:br>
              <a:rPr lang="pl-PL" sz="1800" b="1" i="0" dirty="0">
                <a:effectLst/>
                <a:latin typeface="Bahnschrift SemiBold" panose="020B0502040204020203" pitchFamily="34" charset="0"/>
              </a:rPr>
            </a:br>
            <a:r>
              <a:rPr lang="pl-PL" sz="1800" b="0" i="0" dirty="0">
                <a:effectLst/>
                <a:latin typeface="Bahnschrift SemiBold" panose="020B0502040204020203" pitchFamily="34" charset="0"/>
              </a:rPr>
              <a:t>Wiosna Ludów i rewolucja w Galicji zmusiła go do powrotu. Piotr Michałowski stanął na czele Rady Administracyjnej Okręgu Krakowskiego. Kolejny raz nad </a:t>
            </a:r>
            <a:r>
              <a:rPr lang="pl-PL" sz="1800" b="0" i="0" dirty="0" err="1">
                <a:effectLst/>
                <a:latin typeface="Bahnschrift SemiBold" panose="020B0502040204020203" pitchFamily="34" charset="0"/>
              </a:rPr>
              <a:t>Michałowskim-artystą</a:t>
            </a:r>
            <a:r>
              <a:rPr lang="pl-PL" sz="1800" b="0" i="0" dirty="0">
                <a:effectLst/>
                <a:latin typeface="Bahnschrift SemiBold" panose="020B0502040204020203" pitchFamily="34" charset="0"/>
              </a:rPr>
              <a:t> zwyciężył Michałowski-obywatel.</a:t>
            </a:r>
            <a:br>
              <a:rPr lang="pl-PL" b="0" i="0" dirty="0">
                <a:effectLst/>
                <a:latin typeface="inherit"/>
              </a:rPr>
            </a:br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16DE9340-DA08-411B-A9FE-23DB98C255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87" r="2887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146984-C8E8-4098-8D99-D87E693A2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857" y="5728487"/>
            <a:ext cx="5846486" cy="160865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3470FA-B613-47C8-97C4-E3ECADB34C99}"/>
              </a:ext>
            </a:extLst>
          </p:cNvPr>
          <p:cNvSpPr txBox="1"/>
          <p:nvPr/>
        </p:nvSpPr>
        <p:spPr>
          <a:xfrm>
            <a:off x="8407154" y="4988869"/>
            <a:ext cx="3204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Bahnschrift SemiBold" panose="020B0502040204020203" pitchFamily="34" charset="0"/>
              </a:rPr>
              <a:t>„Napoleon na koniu” 1835-1837</a:t>
            </a:r>
          </a:p>
        </p:txBody>
      </p:sp>
    </p:spTree>
    <p:extLst>
      <p:ext uri="{BB962C8B-B14F-4D97-AF65-F5344CB8AC3E}">
        <p14:creationId xmlns:p14="http://schemas.microsoft.com/office/powerpoint/2010/main" val="403782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3DCE48-2A6C-4DC1-B6E7-89BE436F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4223722"/>
          </a:xfrm>
        </p:spPr>
        <p:txBody>
          <a:bodyPr>
            <a:normAutofit/>
          </a:bodyPr>
          <a:lstStyle/>
          <a:p>
            <a:pPr algn="ctr" fontAlgn="base"/>
            <a:r>
              <a:rPr lang="pl-PL" sz="1800" b="1" i="0" dirty="0">
                <a:effectLst/>
                <a:latin typeface="Bahnschrift SemiBold" panose="020B0502040204020203" pitchFamily="34" charset="0"/>
              </a:rPr>
              <a:t>1850</a:t>
            </a:r>
            <a:br>
              <a:rPr lang="pl-PL" sz="1800" b="1" i="0" dirty="0">
                <a:effectLst/>
                <a:latin typeface="Bahnschrift SemiBold" panose="020B0502040204020203" pitchFamily="34" charset="0"/>
              </a:rPr>
            </a:br>
            <a:r>
              <a:rPr lang="pl-PL" sz="1800" dirty="0">
                <a:latin typeface="Bahnschrift SemiBold" panose="020B0502040204020203" pitchFamily="34" charset="0"/>
              </a:rPr>
              <a:t>O</a:t>
            </a:r>
            <a:r>
              <a:rPr lang="pl-PL" sz="1800" b="0" i="0" dirty="0">
                <a:effectLst/>
                <a:latin typeface="Bahnschrift SemiBold" panose="020B0502040204020203" pitchFamily="34" charset="0"/>
              </a:rPr>
              <a:t>rganizował pomoc dla pogorzelców w wielkim pożarze Krakowa w 1850 r., zainicjował powstanie zakładu opieki dla zaniedbanych chłopców. Z tej okazji na aukcji dobroczynnej znalazły się 4 jego prace – był to pierwszy publiczny pokaz jego malarstwa w kraju.</a:t>
            </a: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br>
              <a:rPr lang="pl-PL" sz="1800" b="0" i="0" dirty="0">
                <a:effectLst/>
                <a:latin typeface="Bahnschrift SemiBold" panose="020B0502040204020203" pitchFamily="34" charset="0"/>
              </a:rPr>
            </a:br>
            <a:r>
              <a:rPr lang="pl-PL" sz="1800" b="1" i="0" dirty="0">
                <a:effectLst/>
                <a:latin typeface="Bahnschrift SemiBold" panose="020B0502040204020203" pitchFamily="34" charset="0"/>
              </a:rPr>
              <a:t>1855</a:t>
            </a:r>
            <a:br>
              <a:rPr lang="pl-PL" sz="1800" b="1" i="0" dirty="0">
                <a:effectLst/>
                <a:latin typeface="Bahnschrift SemiBold" panose="020B0502040204020203" pitchFamily="34" charset="0"/>
              </a:rPr>
            </a:br>
            <a:r>
              <a:rPr lang="pl-PL" sz="1800" b="0" i="0" dirty="0">
                <a:effectLst/>
                <a:latin typeface="Bahnschrift SemiBold" panose="020B0502040204020203" pitchFamily="34" charset="0"/>
              </a:rPr>
              <a:t>Piotr Michałowski przeżywał nawroty choroby serca, która pierwszy raz ujawniła się kilkanaście lat wcześniej, po śmierci córeczki. Zmarł 9 czerwca w Krzysztoforzycach na atak serca. Na krakowskim cmentarzu Rakowickim żegnały go tłumy mieszkańców.</a:t>
            </a:r>
            <a:br>
              <a:rPr lang="pl-PL" b="0" i="0" dirty="0">
                <a:effectLst/>
                <a:latin typeface="inherit"/>
              </a:rPr>
            </a:br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310487B-1133-4E29-97EA-D28FA81E1A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41" b="3841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8C49C27-E1F3-4BC0-9B9C-78DBA839E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470" y="5832629"/>
            <a:ext cx="5846486" cy="98340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0D32E0-0812-40F2-ADBB-0BC417A2D62B}"/>
              </a:ext>
            </a:extLst>
          </p:cNvPr>
          <p:cNvSpPr txBox="1"/>
          <p:nvPr/>
        </p:nvSpPr>
        <p:spPr>
          <a:xfrm>
            <a:off x="8016536" y="5017293"/>
            <a:ext cx="3293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0" dirty="0">
                <a:effectLst/>
                <a:latin typeface="Bahnschrift SemiBold" panose="020B0502040204020203" pitchFamily="34" charset="0"/>
              </a:rPr>
              <a:t>Portret córki Celiny na koniu około 1853 r.</a:t>
            </a:r>
            <a:endParaRPr lang="pl-PL" sz="1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3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32461B-4F07-4341-AD88-3B6EB036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4" y="1804867"/>
            <a:ext cx="2528878" cy="402607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AF3EC1F-BF68-4549-A44C-AD85B0434954}"/>
              </a:ext>
            </a:extLst>
          </p:cNvPr>
          <p:cNvSpPr txBox="1"/>
          <p:nvPr/>
        </p:nvSpPr>
        <p:spPr>
          <a:xfrm>
            <a:off x="362125" y="4935827"/>
            <a:ext cx="2104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Bahnschrift SemiBold" panose="020B0502040204020203" pitchFamily="34" charset="0"/>
              </a:rPr>
              <a:t>„Strzelcy Piechoty Królestwa Polskiego” </a:t>
            </a:r>
          </a:p>
          <a:p>
            <a:pPr algn="ctr"/>
            <a:r>
              <a:rPr lang="pl-PL" sz="1400" dirty="0">
                <a:latin typeface="Bahnschrift SemiBold" panose="020B0502040204020203" pitchFamily="34" charset="0"/>
              </a:rPr>
              <a:t>Piórko, tusz, papier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1ED32FB-F588-44DD-A621-0F46C65A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628" y="1804867"/>
            <a:ext cx="4520123" cy="402607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EA53641-8A0F-4AA3-9A61-3812507F381F}"/>
              </a:ext>
            </a:extLst>
          </p:cNvPr>
          <p:cNvSpPr txBox="1"/>
          <p:nvPr/>
        </p:nvSpPr>
        <p:spPr>
          <a:xfrm>
            <a:off x="3035693" y="5305159"/>
            <a:ext cx="395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i="0" cap="all" dirty="0">
                <a:solidFill>
                  <a:srgbClr val="333333"/>
                </a:solidFill>
                <a:effectLst/>
                <a:latin typeface="Bahnschrift SemiBold" panose="020B0502040204020203" pitchFamily="34" charset="0"/>
              </a:rPr>
              <a:t>„STUDIUM DO BITWY POD SOMOSIERRĄ”</a:t>
            </a:r>
          </a:p>
          <a:p>
            <a:pPr algn="ctr"/>
            <a:r>
              <a:rPr lang="pl-PL" sz="1200" b="1" cap="all" dirty="0">
                <a:solidFill>
                  <a:srgbClr val="333333"/>
                </a:solidFill>
                <a:latin typeface="Bahnschrift SemiBold" panose="020B0502040204020203" pitchFamily="34" charset="0"/>
              </a:rPr>
              <a:t>Ołówek, TUSZ, PAPIER</a:t>
            </a:r>
            <a:endParaRPr lang="pl-PL" sz="1200" dirty="0">
              <a:latin typeface="Bahnschrift SemiBold" panose="020B0502040204020203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95ACDC6-3634-4961-A384-C30CD09CA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97" y="1804867"/>
            <a:ext cx="4520123" cy="402607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D3D4F84-5EB9-4F76-A318-56E4AE749555}"/>
              </a:ext>
            </a:extLst>
          </p:cNvPr>
          <p:cNvSpPr txBox="1"/>
          <p:nvPr/>
        </p:nvSpPr>
        <p:spPr>
          <a:xfrm>
            <a:off x="7794602" y="2148396"/>
            <a:ext cx="403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i="0" cap="all" dirty="0">
                <a:solidFill>
                  <a:srgbClr val="333333"/>
                </a:solidFill>
                <a:effectLst/>
                <a:latin typeface="Bahnschrift SemiBold" panose="020B0502040204020203" pitchFamily="34" charset="0"/>
              </a:rPr>
              <a:t>„POWSTAŃCY Z 1831 R. ODDZIAŁ KRAKUSÓW”</a:t>
            </a:r>
          </a:p>
          <a:p>
            <a:pPr algn="ctr"/>
            <a:r>
              <a:rPr lang="pl-PL" sz="1200" b="0" i="0" dirty="0">
                <a:solidFill>
                  <a:srgbClr val="333333"/>
                </a:solidFill>
                <a:effectLst/>
                <a:latin typeface="Bahnschrift SemiBold" panose="020B0502040204020203" pitchFamily="34" charset="0"/>
              </a:rPr>
              <a:t>tusz lawowany, ołówek, papier</a:t>
            </a:r>
            <a:endParaRPr lang="pl-PL" sz="1200" dirty="0">
              <a:latin typeface="Bahnschrift SemiBold" panose="020B050204020402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590613F-24B9-4A9F-88BC-F8DB2D932E8B}"/>
              </a:ext>
            </a:extLst>
          </p:cNvPr>
          <p:cNvSpPr txBox="1"/>
          <p:nvPr/>
        </p:nvSpPr>
        <p:spPr>
          <a:xfrm>
            <a:off x="639192" y="275208"/>
            <a:ext cx="10804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0" i="0" dirty="0">
                <a:solidFill>
                  <a:srgbClr val="202124"/>
                </a:solidFill>
                <a:effectLst/>
                <a:latin typeface="Bahnschrift SemiBold" panose="020B0502040204020203" pitchFamily="34" charset="0"/>
              </a:rPr>
              <a:t>Artysta </a:t>
            </a:r>
            <a:r>
              <a:rPr lang="pl-PL" sz="2000" b="1" i="0" dirty="0">
                <a:solidFill>
                  <a:srgbClr val="202124"/>
                </a:solidFill>
                <a:effectLst/>
                <a:latin typeface="Bahnschrift SemiBold" panose="020B0502040204020203" pitchFamily="34" charset="0"/>
              </a:rPr>
              <a:t>malował</a:t>
            </a:r>
            <a:r>
              <a:rPr lang="pl-PL" sz="2000" b="0" i="0" dirty="0">
                <a:solidFill>
                  <a:srgbClr val="202124"/>
                </a:solidFill>
                <a:effectLst/>
                <a:latin typeface="Bahnschrift SemiBold" panose="020B0502040204020203" pitchFamily="34" charset="0"/>
              </a:rPr>
              <a:t> swoje obrazy farbami olejnymi lub akwarelami. Robił też wiele ołówkowych szkiców, </a:t>
            </a:r>
            <a:r>
              <a:rPr lang="pl-PL" sz="2000" b="1" i="0" dirty="0">
                <a:solidFill>
                  <a:srgbClr val="202124"/>
                </a:solidFill>
                <a:effectLst/>
                <a:latin typeface="Bahnschrift SemiBold" panose="020B0502040204020203" pitchFamily="34" charset="0"/>
              </a:rPr>
              <a:t>rysował</a:t>
            </a:r>
            <a:r>
              <a:rPr lang="pl-PL" sz="2000" b="0" i="0" dirty="0">
                <a:solidFill>
                  <a:srgbClr val="202124"/>
                </a:solidFill>
                <a:effectLst/>
                <a:latin typeface="Bahnschrift SemiBold" panose="020B0502040204020203" pitchFamily="34" charset="0"/>
              </a:rPr>
              <a:t> tuszem za pomocą piórka. </a:t>
            </a:r>
            <a:r>
              <a:rPr lang="pl-PL" sz="2000" b="1" i="0" dirty="0">
                <a:solidFill>
                  <a:srgbClr val="202124"/>
                </a:solidFill>
                <a:effectLst/>
                <a:latin typeface="Bahnschrift SemiBold" panose="020B0502040204020203" pitchFamily="34" charset="0"/>
              </a:rPr>
              <a:t>Piotr Michałowski</a:t>
            </a:r>
            <a:r>
              <a:rPr lang="pl-PL" sz="2000" b="0" i="0" dirty="0">
                <a:solidFill>
                  <a:srgbClr val="202124"/>
                </a:solidFill>
                <a:effectLst/>
                <a:latin typeface="Bahnschrift SemiBold" panose="020B0502040204020203" pitchFamily="34" charset="0"/>
              </a:rPr>
              <a:t> to twórca niezwykły. Dziwi nas dziś fakt, że nie traktował on swojego malarstwa jako zawodu.</a:t>
            </a:r>
            <a:endParaRPr lang="pl-PL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9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633BA7B-CB6B-40F6-99EF-8E6D898817F9}"/>
              </a:ext>
            </a:extLst>
          </p:cNvPr>
          <p:cNvSpPr txBox="1"/>
          <p:nvPr/>
        </p:nvSpPr>
        <p:spPr>
          <a:xfrm>
            <a:off x="195308" y="97654"/>
            <a:ext cx="113456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latin typeface="+mj-lt"/>
              </a:rPr>
              <a:t>Czy wiesz, że…?</a:t>
            </a:r>
          </a:p>
          <a:p>
            <a:pPr algn="ctr"/>
            <a:r>
              <a:rPr lang="pl-PL" b="1" i="0" dirty="0">
                <a:effectLst/>
                <a:latin typeface="Bahnschrift SemiBold" panose="020B0502040204020203" pitchFamily="34" charset="0"/>
              </a:rPr>
              <a:t>-Jako kilkuletni chłopiec Michałowski był świadkiem parady wojsk księcia Józefa Poniatowskiego w Krakowie.</a:t>
            </a:r>
          </a:p>
          <a:p>
            <a:pPr algn="ctr"/>
            <a:endParaRPr lang="pl-PL" b="1" dirty="0">
              <a:latin typeface="Bahnschrift SemiBold" panose="020B0502040204020203" pitchFamily="34" charset="0"/>
            </a:endParaRPr>
          </a:p>
          <a:p>
            <a:pPr algn="ctr"/>
            <a:r>
              <a:rPr lang="pl-PL" b="1" dirty="0">
                <a:latin typeface="Bahnschrift SemiBold" panose="020B0502040204020203" pitchFamily="34" charset="0"/>
              </a:rPr>
              <a:t>-W wieku 14 lat zdał egzamin dojrzałości.</a:t>
            </a:r>
          </a:p>
          <a:p>
            <a:pPr algn="ctr"/>
            <a:endParaRPr lang="pl-PL" b="1" dirty="0">
              <a:latin typeface="Bahnschrift SemiBold" panose="020B0502040204020203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pl-PL" b="1" dirty="0">
                <a:latin typeface="Bahnschrift SemiBold" panose="020B0502040204020203" pitchFamily="34" charset="0"/>
                <a:cs typeface="Athiti" panose="020B0502040204020203" pitchFamily="2" charset="-34"/>
              </a:rPr>
              <a:t>W</a:t>
            </a:r>
            <a:r>
              <a:rPr lang="pl-PL" b="1" i="0" dirty="0">
                <a:effectLst/>
                <a:latin typeface="Bahnschrift SemiBold" panose="020B0502040204020203" pitchFamily="34" charset="0"/>
                <a:cs typeface="Athiti" panose="020B0502040204020203" pitchFamily="2" charset="-34"/>
              </a:rPr>
              <a:t> ojczyźnie nie mógł być w swoim czasie traktowany poważnie, ponieważ… nie wykańczał swoich obrazów.</a:t>
            </a:r>
          </a:p>
          <a:p>
            <a:pPr marL="285750" indent="-285750" algn="ctr">
              <a:buFontTx/>
              <a:buChar char="-"/>
            </a:pPr>
            <a:endParaRPr lang="pl-PL" b="1" i="0" dirty="0">
              <a:effectLst/>
              <a:latin typeface="Bahnschrift SemiBold" panose="020B0502040204020203" pitchFamily="34" charset="0"/>
              <a:cs typeface="Athiti" panose="020B0502040204020203" pitchFamily="2" charset="-34"/>
            </a:endParaRPr>
          </a:p>
          <a:p>
            <a:pPr marL="285750" indent="-285750" algn="ctr">
              <a:buFontTx/>
              <a:buChar char="-"/>
            </a:pPr>
            <a:r>
              <a:rPr lang="pl-PL" b="1" dirty="0">
                <a:latin typeface="Bahnschrift SemiBold" panose="020B0502040204020203" pitchFamily="34" charset="0"/>
                <a:cs typeface="Athiti" panose="020B0502040204020203" pitchFamily="2" charset="-34"/>
              </a:rPr>
              <a:t>Sam </a:t>
            </a:r>
            <a:r>
              <a:rPr lang="pl-PL" b="1" i="0" dirty="0">
                <a:effectLst/>
                <a:latin typeface="Bahnschrift SemiBold" panose="020B0502040204020203" pitchFamily="34" charset="0"/>
                <a:cs typeface="Athiti" panose="00000500000000000000" pitchFamily="2" charset="-34"/>
              </a:rPr>
              <a:t>Pablo Picasso nie mógł wyjść z podziwu nad maestrią i potęgą twórczą zawartą w niewielkich obrazach nieznanego mu do tej pory Piotra Michałowskiego.</a:t>
            </a:r>
          </a:p>
          <a:p>
            <a:pPr marL="285750" indent="-285750" algn="ctr">
              <a:buFontTx/>
              <a:buChar char="-"/>
            </a:pPr>
            <a:endParaRPr lang="pl-PL" b="1" i="0" dirty="0">
              <a:effectLst/>
              <a:latin typeface="Bahnschrift SemiBold" panose="020B0502040204020203" pitchFamily="34" charset="0"/>
              <a:cs typeface="Athiti" panose="00000500000000000000" pitchFamily="2" charset="-34"/>
            </a:endParaRPr>
          </a:p>
          <a:p>
            <a:pPr marL="285750" indent="-285750" algn="ctr">
              <a:buFontTx/>
              <a:buChar char="-"/>
            </a:pPr>
            <a:r>
              <a:rPr lang="pl-PL" b="1" i="0" dirty="0">
                <a:effectLst/>
                <a:latin typeface="Bahnschrift SemiBold" panose="020B0502040204020203" pitchFamily="34" charset="0"/>
              </a:rPr>
              <a:t>Kierował w podległych mu zakładach produkcją broni dla powstańców. Zarządzane przez niego fabryki produkowały po 500 karabinów dziennie.</a:t>
            </a:r>
          </a:p>
          <a:p>
            <a:pPr algn="ctr"/>
            <a:endParaRPr lang="pl-PL" b="1" i="0" dirty="0">
              <a:effectLst/>
              <a:latin typeface="Bahnschrift SemiBold" panose="020B0502040204020203" pitchFamily="34" charset="0"/>
              <a:cs typeface="Athiti" panose="00000500000000000000" pitchFamily="2" charset="-34"/>
            </a:endParaRPr>
          </a:p>
          <a:p>
            <a:pPr marL="285750" indent="-285750" algn="ctr">
              <a:buFontTx/>
              <a:buChar char="-"/>
            </a:pPr>
            <a:r>
              <a:rPr lang="pl-PL" sz="1800" b="0" i="0" dirty="0">
                <a:solidFill>
                  <a:srgbClr val="333333"/>
                </a:solidFill>
                <a:effectLst/>
                <a:latin typeface="Bahnschrift SemiBold" panose="020B0502040204020203" pitchFamily="34" charset="0"/>
              </a:rPr>
              <a:t>To jego obraz, jako jedyne polskie dzieło miało zaszczyt zawisnąć w słynnym muzeum europejskim - paryskim Luwrze.</a:t>
            </a:r>
            <a:br>
              <a:rPr lang="pl-PL" sz="1800" dirty="0">
                <a:latin typeface="Arial Black" panose="020B0A04020102020204" pitchFamily="34" charset="0"/>
              </a:rPr>
            </a:br>
            <a:endParaRPr lang="pl-PL" b="1" i="0" dirty="0">
              <a:effectLst/>
              <a:latin typeface="Bahnschrift SemiBold" panose="020B0502040204020203" pitchFamily="34" charset="0"/>
              <a:cs typeface="Athiti" panose="00000500000000000000" pitchFamily="2" charset="-34"/>
            </a:endParaRPr>
          </a:p>
          <a:p>
            <a:pPr marL="285750" indent="-285750" algn="ctr">
              <a:buFontTx/>
              <a:buChar char="-"/>
            </a:pPr>
            <a:endParaRPr lang="pl-PL" sz="2000" b="1" i="0" dirty="0"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8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0C096A8-9EFD-4333-8663-E5BDFC22CF2F}"/>
              </a:ext>
            </a:extLst>
          </p:cNvPr>
          <p:cNvSpPr txBox="1"/>
          <p:nvPr/>
        </p:nvSpPr>
        <p:spPr>
          <a:xfrm>
            <a:off x="-300360" y="489163"/>
            <a:ext cx="7020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0" dirty="0">
                <a:solidFill>
                  <a:srgbClr val="222222"/>
                </a:solidFill>
                <a:effectLst/>
                <a:latin typeface="Arial Nova Light" panose="020B0304020202020204" pitchFamily="34" charset="0"/>
              </a:rPr>
              <a:t>Niemal przez cały XIX wiek</a:t>
            </a:r>
          </a:p>
          <a:p>
            <a:pPr algn="ctr"/>
            <a:r>
              <a:rPr lang="pl-PL" sz="3600" b="1" i="0" dirty="0">
                <a:solidFill>
                  <a:srgbClr val="222222"/>
                </a:solidFill>
                <a:effectLst/>
                <a:latin typeface="Arial Nova Light" panose="020B0304020202020204" pitchFamily="34" charset="0"/>
              </a:rPr>
              <a:t> był artystą prawie zapomnianym, dziś Piotr Michałowski, patron naszej szkoły uważany jest za jednego z najwybitniejszych polskich malarzy.</a:t>
            </a:r>
            <a:endParaRPr lang="pl-PL" sz="3600" dirty="0">
              <a:latin typeface="Arial Nova Light" panose="020B03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493C8BA-7299-4FEC-85CD-A4C0FC9F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841" y="600670"/>
            <a:ext cx="5547159" cy="444327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48C7DED-35B2-44B9-9313-E90EF4DD9B8B}"/>
              </a:ext>
            </a:extLst>
          </p:cNvPr>
          <p:cNvSpPr txBox="1"/>
          <p:nvPr/>
        </p:nvSpPr>
        <p:spPr>
          <a:xfrm>
            <a:off x="7341834" y="5136589"/>
            <a:ext cx="498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ahnschrift SemiBold" panose="020B0502040204020203" pitchFamily="34" charset="0"/>
              </a:rPr>
              <a:t>„Jeździec na koniu”  tusz, pióro, papier</a:t>
            </a:r>
          </a:p>
        </p:txBody>
      </p:sp>
    </p:spTree>
    <p:extLst>
      <p:ext uri="{BB962C8B-B14F-4D97-AF65-F5344CB8AC3E}">
        <p14:creationId xmlns:p14="http://schemas.microsoft.com/office/powerpoint/2010/main" val="50951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B0DCC-2414-47D2-A334-615B4C19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Lubię swoją szkołę, gdyż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7C40FC-BB77-4899-99E3-A754FC364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+mj-lt"/>
              </a:rPr>
              <a:t>Lubię swoją szkołę, ponieważ na plastyce bardzo dużo malujemy i rysujemy, a jak wiemy nasz patron - Piotr Michałowski był polskim malarzem. Lubię też spotykać się z przyjaciółmi, z którymi uwielbiam spędzać czas, a Piotr Michałowski był organizatorem życia społecznego.</a:t>
            </a:r>
          </a:p>
          <a:p>
            <a:r>
              <a:rPr lang="pl-PL" sz="180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Moim ulubionym jego obrazem  jest „Napoleon na koniu”. Piotr Michałowski był również mężem stanu, za co bardzo go szanuję i podziwiam. Jest  przykładem godnym naśladowania.</a:t>
            </a:r>
            <a:endParaRPr 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33704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177</TotalTime>
  <Words>972</Words>
  <Application>Microsoft Office PowerPoint</Application>
  <PresentationFormat>Panoramiczny</PresentationFormat>
  <Paragraphs>60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Algerian</vt:lpstr>
      <vt:lpstr>Arial</vt:lpstr>
      <vt:lpstr>Arial Black</vt:lpstr>
      <vt:lpstr>Arial Nova Light</vt:lpstr>
      <vt:lpstr>Bahnschrift SemiBold</vt:lpstr>
      <vt:lpstr>Calibri</vt:lpstr>
      <vt:lpstr>Century Gothic</vt:lpstr>
      <vt:lpstr>inherit</vt:lpstr>
      <vt:lpstr>Roboto</vt:lpstr>
      <vt:lpstr>Galeria</vt:lpstr>
      <vt:lpstr>PIOTR MICHAŁOWSKI MALARZ POLSKIEGO ROMANTYZMU </vt:lpstr>
      <vt:lpstr>1800 2 lipca w Krakowie urodził się Piotr Michałowski, syn Józefa Michałowskiego i Tekli z Morsztynów.  1814 W wieku 14 lat zdał publiczny egzamin dojrzałości, wygłaszając godzinną mowę po łacinie. Rozpoczął studia na Uniwersytecie Jagiellońskim: nauki przyrodnicze, matematykę i języki obce.  1821 Studia kontynuował w Getyndze: prawo i nauki polityczne. Rysowanie taktował jako rozrywkę, choć już wtedy jego szkice koni i wojska zyskiwały uznanie  </vt:lpstr>
      <vt:lpstr>1831 Podczas Powstania Listopadowego organizował produkcję broni dla powstańców. W lutym tegoż roku ożenił się z Julią Ostrowską.  1832 Po klęsce powstania musiał uciekać. Udał się do Paryża, gdzie rozpoczął regularną naukę malarstwa w pracowni Charleta. Piotr Michałowski nie nadążał z realizacją zamówień, jego dekoracyjne akwarele z końmi i zaprzęgami bardzo się podobały.  1835 Chory ojciec wezwał go do powrotu i objęcia gospodarstwa. Piotr Michałowski nie wahał się ani chwili, przedkładając zobowiązania wobec rodziny nad karierę artystyczną.   </vt:lpstr>
      <vt:lpstr>1837 Po śmierci ojca w kwietniu Piotr Michałowski objął majątek w Krzysztoforzycach. Pobyt na wsi otworzył kolejny, nowatorski etap w sztuce Piotra Michałowskiego. Malował w plenerze, a do obrazów pozowali mu okoliczni mieszkańcy: chłopi, żebracy, Żydzi.  1845 Ponowny wyjazd do Francji, podróże zagraniczne, plany pełnego powrotu do malarstwa  1848 Wiosna Ludów i rewolucja w Galicji zmusiła go do powrotu. Piotr Michałowski stanął na czele Rady Administracyjnej Okręgu Krakowskiego. Kolejny raz nad Michałowskim-artystą zwyciężył Michałowski-obywatel. </vt:lpstr>
      <vt:lpstr>1850 Organizował pomoc dla pogorzelców w wielkim pożarze Krakowa w 1850 r., zainicjował powstanie zakładu opieki dla zaniedbanych chłopców. Z tej okazji na aukcji dobroczynnej znalazły się 4 jego prace – był to pierwszy publiczny pokaz jego malarstwa w kraju.  1855 Piotr Michałowski przeżywał nawroty choroby serca, która pierwszy raz ujawniła się kilkanaście lat wcześniej, po śmierci córeczki. Zmarł 9 czerwca w Krzysztoforzycach na atak serca. Na krakowskim cmentarzu Rakowickim żegnały go tłumy mieszkańców. </vt:lpstr>
      <vt:lpstr>Prezentacja programu PowerPoint</vt:lpstr>
      <vt:lpstr>Prezentacja programu PowerPoint</vt:lpstr>
      <vt:lpstr>Prezentacja programu PowerPoint</vt:lpstr>
      <vt:lpstr>Lubię swoją szkołę, gdyż …</vt:lpstr>
      <vt:lpstr>Krótkie rozmyślania o naszej szkole: </vt:lpstr>
      <vt:lpstr>"Zakład im. św. Józefa dla osieroconych chłopców w Krakowie, założony przez Piotra Michałowskiego". Rysunek przedstawia Piotra Michałowskiego z wychowankami. </vt:lpstr>
      <vt:lpstr>Nasza szkoła</vt:lpstr>
      <vt:lpstr>Wiersz o patronie </vt:lpstr>
      <vt:lpstr>Moja wizja szkoły</vt:lpstr>
      <vt:lpstr>Oczami ucznia</vt:lpstr>
      <vt:lpstr>Nasze pomysły na szkolny herb</vt:lpstr>
      <vt:lpstr>Niech nasz patron przypomina nam każdego dnia, że warto rozwijać swoje pasje, szukać mocnych stron i wierzyć we własne siły.  </vt:lpstr>
      <vt:lpstr>Zakończenie  Prezentacja powstała dzięki zaangażowaniu uczniów klas: 6b i 7b.  Opracowała: Anna Dragan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PIOTR MICHAŁOWSKI</dc:title>
  <dc:creator>Monika Bochenek</dc:creator>
  <cp:lastModifiedBy>Biuro 1</cp:lastModifiedBy>
  <cp:revision>17</cp:revision>
  <dcterms:created xsi:type="dcterms:W3CDTF">2021-05-05T16:04:59Z</dcterms:created>
  <dcterms:modified xsi:type="dcterms:W3CDTF">2021-06-05T18:44:17Z</dcterms:modified>
</cp:coreProperties>
</file>