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0CF4EE-210F-493C-95DA-8D8A9E92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914186"/>
          </a:xfrm>
        </p:spPr>
        <p:txBody>
          <a:bodyPr>
            <a:noAutofit/>
          </a:bodyPr>
          <a:lstStyle/>
          <a:p>
            <a:r>
              <a:rPr lang="pl-PL" sz="6600" dirty="0">
                <a:latin typeface="Centaur" panose="02030504050205020304" pitchFamily="18" charset="0"/>
              </a:rPr>
              <a:t>Konstytucja 3 maja</a:t>
            </a:r>
          </a:p>
        </p:txBody>
      </p:sp>
      <p:pic>
        <p:nvPicPr>
          <p:cNvPr id="1026" name="Picture 2" descr="OGÓLNOPOLSKI KONKURS PLASTYCZNY 2021 #NaszaFlagaPL „230. rocznica  uchwalenia Konstytucji 3 Maja” – Kuratorium Oświaty w Krakowie">
            <a:extLst>
              <a:ext uri="{FF2B5EF4-FFF2-40B4-BE49-F238E27FC236}">
                <a16:creationId xmlns:a16="http://schemas.microsoft.com/office/drawing/2014/main" id="{3EF4CB41-FB24-4FFE-AABA-0FA1D7A2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36" y="2989691"/>
            <a:ext cx="4744931" cy="21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3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8C92C-55EA-45CA-B96A-212DCBC8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solidFill>
                  <a:schemeClr val="tx1"/>
                </a:solidFill>
                <a:latin typeface="Muli"/>
              </a:rPr>
              <a:t>Autorzy Konstytucji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085A68-ACB5-4EDF-920C-38CF78309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5564" y="1033670"/>
            <a:ext cx="2599838" cy="766280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/>
              <a:t>      Stanisław Staszic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56C995-E597-4846-9B92-DF384E8CD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1" dirty="0"/>
              <a:t>                         Stanisław Małachowski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6" name="Picture 4" descr="Stanisław Staszic – Wikicytaty">
            <a:extLst>
              <a:ext uri="{FF2B5EF4-FFF2-40B4-BE49-F238E27FC236}">
                <a16:creationId xmlns:a16="http://schemas.microsoft.com/office/drawing/2014/main" id="{561D0AAE-F18E-4043-9875-5E1B4FC3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0445"/>
            <a:ext cx="1392307" cy="18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Stanisław Małachowski – Wikipedia, wolna encyklopedia">
            <a:extLst>
              <a:ext uri="{FF2B5EF4-FFF2-40B4-BE49-F238E27FC236}">
                <a16:creationId xmlns:a16="http://schemas.microsoft.com/office/drawing/2014/main" id="{EAFA00B2-5700-438E-8538-5D8E73C0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13" y="4112313"/>
            <a:ext cx="1501103" cy="20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1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31FBD-9E7B-44C2-8695-68F6E039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Postanowienia Konstytucji </a:t>
            </a:r>
            <a:b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</a:br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3 maja 1791 r.</a:t>
            </a:r>
            <a:endParaRPr lang="pl-PL" sz="36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40EB99-EA16-4AA1-A782-E2277063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/>
              <a:t>Zniesienie liberum veto,</a:t>
            </a:r>
          </a:p>
          <a:p>
            <a:r>
              <a:rPr lang="pl-PL" b="1" i="1" dirty="0"/>
              <a:t>ustawy miały być podejmowane większością głosów,</a:t>
            </a:r>
          </a:p>
          <a:p>
            <a:r>
              <a:rPr lang="pl-PL" b="1" i="1" dirty="0"/>
              <a:t>zniesienie wolnej elekcji,</a:t>
            </a:r>
          </a:p>
          <a:p>
            <a:r>
              <a:rPr lang="pl-PL" b="1" i="1" dirty="0"/>
              <a:t>wprowadzenie dziedziczności tronu po śmierci Stanisława Augusta Poniatowskiego przez dynastię saską,</a:t>
            </a:r>
          </a:p>
          <a:p>
            <a:r>
              <a:rPr lang="pl-PL" b="1" i="1" dirty="0"/>
              <a:t>centralizacja państwa, zniesiono odrębność między Koroną a Litwą.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83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1FEAB-71C9-4A0B-BDE4-6ADEDC58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Święto Konstytucji </a:t>
            </a:r>
            <a:b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</a:br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3 maja</a:t>
            </a:r>
            <a:endParaRPr lang="pl-PL" sz="36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82C1C-68D5-419C-B42B-4342B7435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i="1" dirty="0"/>
              <a:t>5 maja 1791 r. dzień uchwalenia Ustawy Rządowej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i="1" dirty="0"/>
              <a:t>(3 maja) został uznany Świętem Konstytucji 3 maja. </a:t>
            </a:r>
            <a:r>
              <a:rPr lang="pl-PL" b="1" i="1" dirty="0">
                <a:effectLst/>
              </a:rPr>
              <a:t>Niestety ustawa, która miała zapewnić Polsce ład prawny, obowiązywała rok i dwa miesiące. Została obalona na skutek wojny polsko – rosyjskiej w 1792 r. i działań rodzimych zdrajców, którzy zawiązali Konfederację Targowicką. W efekcie doszło później do kolejnych rozbiorów i upadku państwa polskiego.</a:t>
            </a:r>
            <a:endParaRPr lang="pl-PL" b="1" i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683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A1175B-1B95-4E9B-8E9D-031F4A6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0" dirty="0">
                <a:solidFill>
                  <a:schemeClr val="tx1"/>
                </a:solidFill>
                <a:effectLst/>
                <a:latin typeface="Muli"/>
              </a:rPr>
              <a:t>Legenda Konstytucji</a:t>
            </a:r>
            <a:endParaRPr lang="pl-PL" sz="36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BD8BF5-7021-4906-9B21-C0BC5136B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i="1" dirty="0">
                <a:effectLst/>
              </a:rPr>
              <a:t>Przez cały okres zaborów Konstytucja 3 maja stała się symbolem dążenia narodu polskiego do odzyskania niepodległości, a następnie była pierwszym świętem państwowym ustanowionym w niepodległej Polsce w 1919 r. Część zapisów ustawy rządowej z 1791 r. było wprowadzonych w 1815 r. do Konstytucji Księstwa Warszawskiego nadanej nam przez Napoleona Bonaparte, cesarza Francuzów. Pod koniec XIX w., polskie stronnictwa polityczne funkcjonujące w czasach zaborów, odwoływały się w swojej działalności do tradycji uchwalenia Konstytucji 3 maja. W rezultacie już po odzyskaniu przez Polskę niepodległości Trzeci Maj stał się nowym - starym świętem państwowym.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64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6C9522-8115-49FC-B9EA-3D369B12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0" dirty="0">
                <a:solidFill>
                  <a:schemeClr val="tx1"/>
                </a:solidFill>
                <a:effectLst/>
                <a:latin typeface="Muli"/>
              </a:rPr>
              <a:t>Trzeci maj dzisiaj</a:t>
            </a:r>
            <a:endParaRPr lang="pl-PL" sz="36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BAF13-4890-4D47-80C2-CBB7F97A2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l-PL" b="1" i="1" dirty="0">
                <a:effectLst/>
              </a:rPr>
              <a:t>Dzisiaj Konstytucja 3 maja może nam się jawić jako fundament tradycji ustrojowej państwa polskiego. Nie jest co prawda aktem prawnym powszechnie obowiązującym, ale stanowi dla Polaków świadectwo troski o dobro Ojczyzny w momencie zagrożenia naszej państwowości. Dzisiaj wszyscy dumnie ponownie od 1990 r. po upadku peerelowskiego reżimu komunistycznego, który zniósł to święto, obchodzimy „Trzeci </a:t>
            </a:r>
            <a:r>
              <a:rPr lang="pl-PL" b="1" i="1">
                <a:effectLst/>
              </a:rPr>
              <a:t>maj”, </a:t>
            </a:r>
            <a:r>
              <a:rPr lang="pl-PL" b="1" i="1" dirty="0">
                <a:effectLst/>
              </a:rPr>
              <a:t>wywieszając flagi na naszych domach, instytucjach publicznych oraz placach, śpiewając polski hymn. Jednocześnie w rocznicę uchwalenia Konstytucji jest obchodzone w Polsce od 1920r. święto kościelne Najświętszej Marii Panny Królowej Polski. W tym dniu modlimy się w intencjach naszej Ojczyzny, prosząc Maryję o łaski na lepszą przyszłość naszego państwa i Polaków.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4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47F8115-36DF-4C75-94E7-5841E0FE8AC2}"/>
              </a:ext>
            </a:extLst>
          </p:cNvPr>
          <p:cNvSpPr txBox="1"/>
          <p:nvPr/>
        </p:nvSpPr>
        <p:spPr>
          <a:xfrm>
            <a:off x="1439186" y="1184744"/>
            <a:ext cx="10241280" cy="419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dirty="0"/>
              <a:t>Bibliografia: </a:t>
            </a:r>
          </a:p>
          <a:p>
            <a:pPr>
              <a:lnSpc>
                <a:spcPct val="150000"/>
              </a:lnSpc>
            </a:pPr>
            <a:r>
              <a:rPr lang="pl-PL" b="1" i="1" dirty="0"/>
              <a:t>*https://wrotapodlasia.pl/pl/region_i_gospodarka/wiadomosci/region/swieto-konstytucji-3-maja--pierwszej-konstytucji-w-europie.html</a:t>
            </a:r>
          </a:p>
          <a:p>
            <a:pPr>
              <a:lnSpc>
                <a:spcPct val="150000"/>
              </a:lnSpc>
            </a:pPr>
            <a:r>
              <a:rPr lang="pl-PL" b="1" i="1" dirty="0"/>
              <a:t>*https://dzieje.pl/aktualnosci/rocznica-uchwalenia-konstytucji-3-maja</a:t>
            </a:r>
          </a:p>
          <a:p>
            <a:pPr>
              <a:lnSpc>
                <a:spcPct val="150000"/>
              </a:lnSpc>
            </a:pPr>
            <a:r>
              <a:rPr lang="pl-PL" b="1" i="1" dirty="0"/>
              <a:t>*https://slideplayer.pl/slide/1284709/</a:t>
            </a:r>
          </a:p>
          <a:p>
            <a:pPr>
              <a:lnSpc>
                <a:spcPct val="150000"/>
              </a:lnSpc>
            </a:pPr>
            <a:r>
              <a:rPr lang="pl-PL" b="1" i="1" dirty="0"/>
              <a:t>*http://muzhp.pl/pl/c/588/stanislaw-august-poniatowski-i-konstytucja-3-maja</a:t>
            </a:r>
          </a:p>
          <a:p>
            <a:pPr>
              <a:lnSpc>
                <a:spcPct val="150000"/>
              </a:lnSpc>
            </a:pPr>
            <a:r>
              <a:rPr lang="pl-PL" b="1" i="1" dirty="0"/>
              <a:t>*zdjęcia: </a:t>
            </a:r>
            <a:r>
              <a:rPr lang="pl-PL" b="1" i="1" dirty="0" err="1"/>
              <a:t>wikipedia</a:t>
            </a:r>
            <a:endParaRPr lang="pl-PL" b="1" i="1" dirty="0"/>
          </a:p>
          <a:p>
            <a:pPr>
              <a:lnSpc>
                <a:spcPct val="150000"/>
              </a:lnSpc>
            </a:pPr>
            <a:r>
              <a:rPr lang="pl-PL" b="1" i="1" dirty="0"/>
              <a:t>*https://dzieciakiwdomu.pl/2018/05/konstytucja-3-maja-materialy-dla-dzieci.html</a:t>
            </a:r>
          </a:p>
          <a:p>
            <a:pPr>
              <a:lnSpc>
                <a:spcPct val="150000"/>
              </a:lnSpc>
            </a:pPr>
            <a:endParaRPr lang="pl-PL" b="1" i="1" dirty="0"/>
          </a:p>
          <a:p>
            <a:pPr>
              <a:lnSpc>
                <a:spcPct val="150000"/>
              </a:lnSpc>
            </a:pPr>
            <a:r>
              <a:rPr lang="pl-PL" sz="1200" dirty="0"/>
              <a:t>Oprac. A. Adamska, A. Zakrzewska</a:t>
            </a:r>
          </a:p>
        </p:txBody>
      </p:sp>
    </p:spTree>
    <p:extLst>
      <p:ext uri="{BB962C8B-B14F-4D97-AF65-F5344CB8AC3E}">
        <p14:creationId xmlns:p14="http://schemas.microsoft.com/office/powerpoint/2010/main" val="319248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253BA-6385-41C2-9C56-498EA8F1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Muli"/>
              </a:rPr>
              <a:t>230. rocznica uchwalenia Konstytucji 3 maja</a:t>
            </a:r>
            <a:br>
              <a:rPr lang="pl-PL" b="1" i="0" dirty="0">
                <a:solidFill>
                  <a:srgbClr val="000000"/>
                </a:solidFill>
                <a:effectLst/>
                <a:latin typeface="Muli"/>
              </a:rPr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4553DA-3E66-4842-9B20-022184B725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i="1" dirty="0">
                <a:effectLst/>
              </a:rPr>
              <a:t>230 lat temu, 3 maja 1791 r., Sejm Czteroletni po burzliwej debacie przyjął przez aklamację ustawę rządową, która przeszła do historii jako Konstytucja 3 maja. Była drugą na świecie i pierwszą w Europie ustawą regulującą organizację władz państwowych, prawa i obowiązki obywateli.</a:t>
            </a:r>
            <a:endParaRPr lang="pl-PL" i="1" dirty="0"/>
          </a:p>
        </p:txBody>
      </p:sp>
      <p:pic>
        <p:nvPicPr>
          <p:cNvPr id="5" name="Picture 2" descr="Obraz Jana Matejki &quot;Konstytucja 3 Maja 1791&quot; w zbiorach Zamku Królewskiego w Warszawie. Fot. PAP/Reprodukcja">
            <a:extLst>
              <a:ext uri="{FF2B5EF4-FFF2-40B4-BE49-F238E27FC236}">
                <a16:creationId xmlns:a16="http://schemas.microsoft.com/office/drawing/2014/main" id="{BCF5D653-1373-484D-A904-068363F951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69" y="803275"/>
            <a:ext cx="435885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1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A70B6-88C6-432A-8A7E-B07D4BC9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46" y="2326071"/>
            <a:ext cx="3498979" cy="245644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Sytuacja</a:t>
            </a:r>
            <a:r>
              <a:rPr lang="pl-PL" sz="3600" dirty="0">
                <a:solidFill>
                  <a:schemeClr val="tx1"/>
                </a:solidFill>
                <a:latin typeface="Muli"/>
              </a:rPr>
              <a:t>  </a:t>
            </a:r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międzynarodowa Rzeczypospolitej w II poł. XVIII w.</a:t>
            </a:r>
            <a:endParaRPr lang="pl-PL" sz="36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F8C6B-21A3-4DEA-87F0-67D84D6C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077" y="882699"/>
            <a:ext cx="6281873" cy="5248622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/>
              <a:t>W XVIII w. Rzeczypospolita była zależna od mocarstw ościennych. W 1772 r. Rosja, Austria i Prusy dokonały I rozbioru Polski.</a:t>
            </a:r>
          </a:p>
          <a:p>
            <a:endParaRPr lang="pl-PL" dirty="0"/>
          </a:p>
        </p:txBody>
      </p:sp>
      <p:pic>
        <p:nvPicPr>
          <p:cNvPr id="3074" name="Picture 2" descr="I rozbiór Polski - Szkolnictwo.pl">
            <a:extLst>
              <a:ext uri="{FF2B5EF4-FFF2-40B4-BE49-F238E27FC236}">
                <a16:creationId xmlns:a16="http://schemas.microsoft.com/office/drawing/2014/main" id="{BC316947-63E5-4EEA-844B-E8ABE6D2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19" y="3665220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5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5641E-2D05-460D-84BB-FA80359F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Przyczyny słabości Rzeczypospolitej</a:t>
            </a:r>
            <a:endParaRPr lang="pl-PL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2272F7-C083-4199-818A-C76C7ABA9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1" dirty="0"/>
              <a:t>Przyczyn słabości państwa było wiele:</a:t>
            </a:r>
          </a:p>
          <a:p>
            <a:r>
              <a:rPr lang="pl-PL" b="1" i="1" dirty="0"/>
              <a:t>anarchia;</a:t>
            </a:r>
          </a:p>
          <a:p>
            <a:r>
              <a:rPr lang="pl-PL" b="1" i="1" dirty="0"/>
              <a:t>brak poszanowania dla prawa;</a:t>
            </a:r>
          </a:p>
          <a:p>
            <a:r>
              <a:rPr lang="pl-PL" b="1" i="1" dirty="0"/>
              <a:t>prywata;</a:t>
            </a:r>
          </a:p>
          <a:p>
            <a:r>
              <a:rPr lang="pl-PL" b="1" i="1" dirty="0"/>
              <a:t>rywalizacja o wpływy i władzę;</a:t>
            </a:r>
          </a:p>
          <a:p>
            <a:r>
              <a:rPr lang="pl-PL" b="1" i="1" dirty="0"/>
              <a:t>przestarzała gospodarka folwarczno-pańszczyźniana;</a:t>
            </a:r>
          </a:p>
          <a:p>
            <a:r>
              <a:rPr lang="pl-PL" b="1" i="1" dirty="0"/>
              <a:t>niewydolność podatkowa.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70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26A9B9-0C6F-47DC-994A-FC23FFBE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Reformowanie Rzeczypospolitej</a:t>
            </a:r>
            <a:endParaRPr lang="pl-PL" sz="36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0F75FF-2844-4E9C-B340-56D8E7B67E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i="1" dirty="0"/>
              <a:t>Próby reform podjął Stanisław August Poniatowski w latach 1764-1795, ostatni król Rzeczypospolitej Obojga Narodów.  W okresie rządów władcy powołano m.in.:</a:t>
            </a:r>
          </a:p>
          <a:p>
            <a:r>
              <a:rPr lang="pl-PL" b="1" i="1" dirty="0"/>
              <a:t>Szkołę Rycerską; </a:t>
            </a:r>
          </a:p>
          <a:p>
            <a:r>
              <a:rPr lang="pl-PL" b="1" i="1" dirty="0"/>
              <a:t>Komisję Edukacji Narodowej;</a:t>
            </a:r>
          </a:p>
          <a:p>
            <a:r>
              <a:rPr lang="pl-PL" b="1" i="1" dirty="0"/>
              <a:t>Teatr Narodowy;</a:t>
            </a:r>
          </a:p>
        </p:txBody>
      </p:sp>
      <p:pic>
        <p:nvPicPr>
          <p:cNvPr id="5" name="Picture 2" descr="Znalezione obrazy dla zapytania stanisław august poniatowski">
            <a:extLst>
              <a:ext uri="{FF2B5EF4-FFF2-40B4-BE49-F238E27FC236}">
                <a16:creationId xmlns:a16="http://schemas.microsoft.com/office/drawing/2014/main" id="{83F684DD-D791-41CF-9924-98996E8CAC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r="25326" b="6720"/>
          <a:stretch/>
        </p:blipFill>
        <p:spPr bwMode="auto">
          <a:xfrm>
            <a:off x="6015299" y="715810"/>
            <a:ext cx="2230203" cy="25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7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FDB645-B11B-458A-A8D4-E56961A4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b="1" dirty="0">
                <a:solidFill>
                  <a:schemeClr val="tx1"/>
                </a:solidFill>
                <a:latin typeface="Muli"/>
              </a:rPr>
              <a:t>Obrady Sejmu Wielkiego</a:t>
            </a:r>
            <a:endParaRPr lang="pl-PL" sz="3600" b="1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4CE768-1D05-41D2-8DBF-109FCEFE9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i="1" dirty="0"/>
              <a:t>W październiku 1788 r. zebrał się Sejm zwany Wielkim, którego celem była naprawa państwa. Od grudnia 1790 r. obradował w podwojonym składzie – wraz z królem i senatorami obradowały 483 osoby.</a:t>
            </a:r>
          </a:p>
          <a:p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DFD405-1E83-4238-8838-EF3AD1F516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37" y="803274"/>
            <a:ext cx="4770782" cy="28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0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686F6-A108-4C04-B834-77DAF803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Muli"/>
                <a:ea typeface="Adobe Gothic Std B" panose="020B0800000000000000" pitchFamily="34" charset="-128"/>
              </a:rPr>
              <a:t>Najważniejsze uchwały Sejmu Czteroletniego</a:t>
            </a:r>
            <a:endParaRPr lang="pl-PL" sz="36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E6BF47-D3DE-4859-9DC3-F107A803E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i="1" dirty="0"/>
              <a:t>Zwiększenie liczebności armii do stu tysięcy.</a:t>
            </a:r>
          </a:p>
          <a:p>
            <a:r>
              <a:rPr lang="pl-PL" sz="1800" b="1" i="1" dirty="0"/>
              <a:t>Obłożenie podatkiem szlachty i duchowieństwa.</a:t>
            </a:r>
          </a:p>
          <a:p>
            <a:r>
              <a:rPr lang="pl-PL" sz="1800" b="1" i="1" dirty="0"/>
              <a:t>Najważniejszą decyzją Sejmu Czteroletniego było uchwalenie Konstytucji 3 maja 1791 r.</a:t>
            </a:r>
          </a:p>
          <a:p>
            <a:pPr marL="0" indent="0">
              <a:buNone/>
            </a:pPr>
            <a:endParaRPr lang="pl-PL" sz="1800" b="1" i="1" dirty="0"/>
          </a:p>
          <a:p>
            <a:pPr marL="0" indent="0">
              <a:buNone/>
            </a:pPr>
            <a:endParaRPr lang="pl-PL" sz="1800" b="1" i="1" dirty="0"/>
          </a:p>
          <a:p>
            <a:endParaRPr lang="pl-PL" dirty="0"/>
          </a:p>
        </p:txBody>
      </p:sp>
      <p:pic>
        <p:nvPicPr>
          <p:cNvPr id="4" name="Picture 2" descr="Znalezione obrazy dla zapytania władza ustawodawcza 1791 r. w Polsce">
            <a:extLst>
              <a:ext uri="{FF2B5EF4-FFF2-40B4-BE49-F238E27FC236}">
                <a16:creationId xmlns:a16="http://schemas.microsoft.com/office/drawing/2014/main" id="{C07CCD0C-DA64-4E5A-A986-D30648C3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31" y="3712992"/>
            <a:ext cx="1836752" cy="26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1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81930B-E758-4482-BECE-5925CA4B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  <a:latin typeface="Muli"/>
              </a:rPr>
              <a:t>Konstytucja wprowadziła trójpodział władzy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A5F5A0-3D76-4131-B50C-30AD027C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/>
              <a:t>ustawodawczą (sejm i senat czyli Parlament),</a:t>
            </a:r>
          </a:p>
          <a:p>
            <a:r>
              <a:rPr lang="pl-PL" b="1" i="1" dirty="0"/>
              <a:t> wykonawczą (król na czele Straży Praw),</a:t>
            </a:r>
          </a:p>
          <a:p>
            <a:r>
              <a:rPr lang="pl-PL" b="1" i="1" dirty="0"/>
              <a:t>sądowniczą. </a:t>
            </a:r>
          </a:p>
          <a:p>
            <a:pPr marL="0" indent="0">
              <a:buNone/>
            </a:pPr>
            <a:endParaRPr lang="pl-PL" b="1" i="1" dirty="0"/>
          </a:p>
        </p:txBody>
      </p:sp>
      <p:pic>
        <p:nvPicPr>
          <p:cNvPr id="4" name="Picture 6" descr="Znalezione obrazy dla zapytania trójpodział władzy w polsce 1791">
            <a:extLst>
              <a:ext uri="{FF2B5EF4-FFF2-40B4-BE49-F238E27FC236}">
                <a16:creationId xmlns:a16="http://schemas.microsoft.com/office/drawing/2014/main" id="{156C7567-F43F-48B2-AF28-1A290B9E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41" y="3941036"/>
            <a:ext cx="2838617" cy="22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nalezione obrazy dla zapytania straż praw">
            <a:extLst>
              <a:ext uri="{FF2B5EF4-FFF2-40B4-BE49-F238E27FC236}">
                <a16:creationId xmlns:a16="http://schemas.microsoft.com/office/drawing/2014/main" id="{7D18E80B-484F-422C-A70E-016962B3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70" y="3618028"/>
            <a:ext cx="1882226" cy="25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9BB3C-01EE-4D49-A4FB-3D8EAEC8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Muli"/>
              </a:rPr>
              <a:t>Autorzy Konstytucji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6D64B5-63C8-44E7-A668-E86A0F6E0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3409" y="644161"/>
            <a:ext cx="6269591" cy="2382651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/>
              <a:t>          Ignacy Potocki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A04BFC-08B2-46BB-A0EF-D310FED6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3105" y="3307623"/>
            <a:ext cx="6775311" cy="2989809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/>
              <a:t>Hugo Kołłątaj                           Stanisław August</a:t>
            </a:r>
          </a:p>
          <a:p>
            <a:pPr marL="0" indent="0">
              <a:buNone/>
            </a:pPr>
            <a:r>
              <a:rPr lang="pl-PL" b="1" i="1" dirty="0"/>
              <a:t>                                                     Poniatowski                </a:t>
            </a:r>
          </a:p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endParaRPr lang="pl-PL" b="1" i="1" dirty="0"/>
          </a:p>
        </p:txBody>
      </p:sp>
      <p:pic>
        <p:nvPicPr>
          <p:cNvPr id="1028" name="Picture 4" descr="Ignacy Potocki – Wikipedia, wolna encyklopedia">
            <a:extLst>
              <a:ext uri="{FF2B5EF4-FFF2-40B4-BE49-F238E27FC236}">
                <a16:creationId xmlns:a16="http://schemas.microsoft.com/office/drawing/2014/main" id="{7E12487E-77B0-4039-B922-D89BD7FE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5" y="1050898"/>
            <a:ext cx="1322110" cy="18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go Kołłątaj - Zespół Szkół im. H. Kołłątaja">
            <a:extLst>
              <a:ext uri="{FF2B5EF4-FFF2-40B4-BE49-F238E27FC236}">
                <a16:creationId xmlns:a16="http://schemas.microsoft.com/office/drawing/2014/main" id="{FA4D938F-CA02-4983-9DF0-202BE693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04" y="3824577"/>
            <a:ext cx="1714500" cy="18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dobny obraz">
            <a:extLst>
              <a:ext uri="{FF2B5EF4-FFF2-40B4-BE49-F238E27FC236}">
                <a16:creationId xmlns:a16="http://schemas.microsoft.com/office/drawing/2014/main" id="{906D522D-DF5A-4702-ABBC-E89DEB9F4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 bwMode="auto">
          <a:xfrm>
            <a:off x="8407129" y="4206054"/>
            <a:ext cx="1590261" cy="18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2699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{178CD7CE-73A7-4F12-914A-390D37220A4C}tf16401371</Template>
  <TotalTime>109</TotalTime>
  <Words>704</Words>
  <Application>Microsoft Office PowerPoint</Application>
  <PresentationFormat>Panoramiczny</PresentationFormat>
  <Paragraphs>58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Calibri Light</vt:lpstr>
      <vt:lpstr>Centaur</vt:lpstr>
      <vt:lpstr>Muli</vt:lpstr>
      <vt:lpstr>Rockwell</vt:lpstr>
      <vt:lpstr>Wingdings</vt:lpstr>
      <vt:lpstr>Atlas</vt:lpstr>
      <vt:lpstr>Konstytucja 3 maja</vt:lpstr>
      <vt:lpstr>230. rocznica uchwalenia Konstytucji 3 maja </vt:lpstr>
      <vt:lpstr>Sytuacja  międzynarodowa Rzeczypospolitej w II poł. XVIII w.</vt:lpstr>
      <vt:lpstr>Przyczyny słabości Rzeczypospolitej</vt:lpstr>
      <vt:lpstr>Reformowanie Rzeczypospolitej</vt:lpstr>
      <vt:lpstr>Obrady Sejmu Wielkiego</vt:lpstr>
      <vt:lpstr>Najważniejsze uchwały Sejmu Czteroletniego</vt:lpstr>
      <vt:lpstr>Konstytucja wprowadziła trójpodział władzy</vt:lpstr>
      <vt:lpstr>Autorzy Konstytucji</vt:lpstr>
      <vt:lpstr>Autorzy Konstytucji</vt:lpstr>
      <vt:lpstr>Postanowienia Konstytucji  3 maja 1791 r.</vt:lpstr>
      <vt:lpstr>Święto Konstytucji  3 maja</vt:lpstr>
      <vt:lpstr>Legenda Konstytucji</vt:lpstr>
      <vt:lpstr>Trzeci maj dzisiaj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Anita Zakrzewska</dc:creator>
  <cp:lastModifiedBy>Anita Zakrzewska</cp:lastModifiedBy>
  <cp:revision>13</cp:revision>
  <dcterms:created xsi:type="dcterms:W3CDTF">2021-04-25T21:19:39Z</dcterms:created>
  <dcterms:modified xsi:type="dcterms:W3CDTF">2021-04-27T20:08:23Z</dcterms:modified>
</cp:coreProperties>
</file>