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5" r:id="rId2"/>
    <p:sldId id="278" r:id="rId3"/>
    <p:sldId id="261" r:id="rId4"/>
    <p:sldId id="263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29" autoAdjust="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6C8D2-75C4-447B-A6A0-876269A63252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12EF-93B5-4EAB-9C47-00225936A31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12EF-93B5-4EAB-9C47-00225936A31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3000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586F24-1A53-4CE0-A7B7-7D937035C728}" type="datetimeFigureOut">
              <a:rPr lang="pl-PL" smtClean="0"/>
              <a:pPr/>
              <a:t>2018-12-16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A34B6E-8C6F-4B00-93E0-96977B47A4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4.gi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4.gif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0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5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4.gi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4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orota\Desktop\ANIOŁ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786742" cy="400052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pPr algn="l"/>
            <a: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  <a:t>  </a:t>
            </a:r>
            <a:b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  <a:t/>
            </a:r>
            <a:b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600" b="1" dirty="0">
                <a:solidFill>
                  <a:srgbClr val="0000CC"/>
                </a:solidFill>
                <a:latin typeface="Jokerman" pitchFamily="82" charset="0"/>
              </a:rPr>
              <a:t> </a:t>
            </a:r>
            <a: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  <a:t>           </a:t>
            </a:r>
            <a:br>
              <a:rPr lang="pl-PL" sz="6600" b="1" dirty="0" smtClean="0">
                <a:solidFill>
                  <a:srgbClr val="0000CC"/>
                </a:solidFill>
                <a:latin typeface="Jokerman" pitchFamily="82" charset="0"/>
              </a:rPr>
            </a:br>
            <a:r>
              <a:rPr lang="pl-PL" sz="6000" b="1" dirty="0" smtClean="0">
                <a:solidFill>
                  <a:srgbClr val="0000CC"/>
                </a:solidFill>
                <a:latin typeface="Jokerman" pitchFamily="82" charset="0"/>
              </a:rPr>
              <a:t>           </a:t>
            </a:r>
            <a:r>
              <a:rPr lang="pl-PL" sz="6000" b="1" dirty="0" err="1" smtClean="0">
                <a:solidFill>
                  <a:srgbClr val="0000CC"/>
                </a:solidFill>
                <a:latin typeface="Lucida Calligraphy" pitchFamily="66" charset="0"/>
              </a:rPr>
              <a:t>BożE</a:t>
            </a:r>
            <a:r>
              <a:rPr lang="pl-PL" sz="6000" b="1" dirty="0" smtClean="0">
                <a:solidFill>
                  <a:srgbClr val="0000CC"/>
                </a:solidFill>
                <a:latin typeface="Lucida Calligraphy" pitchFamily="66" charset="0"/>
              </a:rPr>
              <a:t/>
            </a:r>
            <a:br>
              <a:rPr lang="pl-PL" sz="6000" b="1" dirty="0" smtClean="0">
                <a:solidFill>
                  <a:srgbClr val="0000CC"/>
                </a:solidFill>
                <a:latin typeface="Lucida Calligraphy" pitchFamily="66" charset="0"/>
              </a:rPr>
            </a:br>
            <a:r>
              <a:rPr lang="pl-PL" sz="6000" b="1" dirty="0" smtClean="0">
                <a:solidFill>
                  <a:srgbClr val="0000CC"/>
                </a:solidFill>
                <a:latin typeface="Lucida Calligraphy" pitchFamily="66" charset="0"/>
              </a:rPr>
              <a:t>        Narodzenie</a:t>
            </a:r>
            <a:endParaRPr lang="pl-PL" sz="60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pic>
        <p:nvPicPr>
          <p:cNvPr id="31746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571504" cy="547185"/>
          </a:xfrm>
          <a:prstGeom prst="rect">
            <a:avLst/>
          </a:prstGeom>
          <a:noFill/>
        </p:spPr>
      </p:pic>
      <p:pic>
        <p:nvPicPr>
          <p:cNvPr id="31747" name="Picture 3" descr="C:\Users\Dorota\Desktop\gwiazd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714620"/>
            <a:ext cx="298452" cy="285752"/>
          </a:xfrm>
          <a:prstGeom prst="rect">
            <a:avLst/>
          </a:prstGeom>
          <a:noFill/>
        </p:spPr>
      </p:pic>
      <p:pic>
        <p:nvPicPr>
          <p:cNvPr id="31748" name="Picture 4" descr="C:\Users\Dorota\Desktop\gwiazd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786058"/>
            <a:ext cx="304799" cy="291829"/>
          </a:xfrm>
          <a:prstGeom prst="rect">
            <a:avLst/>
          </a:prstGeom>
          <a:noFill/>
        </p:spPr>
      </p:pic>
      <p:pic>
        <p:nvPicPr>
          <p:cNvPr id="31749" name="Picture 5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214422"/>
            <a:ext cx="233361" cy="223431"/>
          </a:xfrm>
          <a:prstGeom prst="rect">
            <a:avLst/>
          </a:prstGeom>
          <a:noFill/>
        </p:spPr>
      </p:pic>
      <p:pic>
        <p:nvPicPr>
          <p:cNvPr id="31750" name="Picture 6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071546"/>
            <a:ext cx="233361" cy="223431"/>
          </a:xfrm>
          <a:prstGeom prst="rect">
            <a:avLst/>
          </a:prstGeom>
          <a:noFill/>
        </p:spPr>
      </p:pic>
      <p:pic>
        <p:nvPicPr>
          <p:cNvPr id="31751" name="Picture 7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428868"/>
            <a:ext cx="233361" cy="223431"/>
          </a:xfrm>
          <a:prstGeom prst="rect">
            <a:avLst/>
          </a:prstGeom>
          <a:noFill/>
        </p:spPr>
      </p:pic>
      <p:pic>
        <p:nvPicPr>
          <p:cNvPr id="31752" name="Picture 8" descr="C:\Users\Dorota\Desktop\gwiazd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928670"/>
            <a:ext cx="304799" cy="291829"/>
          </a:xfrm>
          <a:prstGeom prst="rect">
            <a:avLst/>
          </a:prstGeom>
          <a:noFill/>
        </p:spPr>
      </p:pic>
      <p:pic>
        <p:nvPicPr>
          <p:cNvPr id="31753" name="Picture 9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357562"/>
            <a:ext cx="233361" cy="223431"/>
          </a:xfrm>
          <a:prstGeom prst="rect">
            <a:avLst/>
          </a:prstGeom>
          <a:noFill/>
        </p:spPr>
      </p:pic>
      <p:pic>
        <p:nvPicPr>
          <p:cNvPr id="31754" name="Picture 10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3357562"/>
            <a:ext cx="233361" cy="223431"/>
          </a:xfrm>
          <a:prstGeom prst="rect">
            <a:avLst/>
          </a:prstGeom>
          <a:noFill/>
        </p:spPr>
      </p:pic>
      <p:pic>
        <p:nvPicPr>
          <p:cNvPr id="31755" name="Picture 11" descr="C:\Users\Dorota\Desktop\gwiazd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785794"/>
            <a:ext cx="304799" cy="291829"/>
          </a:xfrm>
          <a:prstGeom prst="rect">
            <a:avLst/>
          </a:prstGeom>
          <a:noFill/>
        </p:spPr>
      </p:pic>
      <p:pic>
        <p:nvPicPr>
          <p:cNvPr id="31756" name="Picture 12" descr="C:\Users\Dorota\Desktop\gwiazd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500042"/>
            <a:ext cx="161923" cy="155033"/>
          </a:xfrm>
          <a:prstGeom prst="rect">
            <a:avLst/>
          </a:prstGeom>
          <a:noFill/>
        </p:spPr>
      </p:pic>
      <p:pic>
        <p:nvPicPr>
          <p:cNvPr id="31757" name="Picture 13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1214422"/>
            <a:ext cx="233361" cy="223431"/>
          </a:xfrm>
          <a:prstGeom prst="rect">
            <a:avLst/>
          </a:prstGeom>
          <a:noFill/>
        </p:spPr>
      </p:pic>
      <p:pic>
        <p:nvPicPr>
          <p:cNvPr id="31758" name="Picture 14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1790712" cy="1714512"/>
          </a:xfrm>
          <a:prstGeom prst="rect">
            <a:avLst/>
          </a:prstGeom>
          <a:noFill/>
        </p:spPr>
      </p:pic>
      <p:pic>
        <p:nvPicPr>
          <p:cNvPr id="31759" name="Picture 15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447675" cy="428625"/>
          </a:xfrm>
          <a:prstGeom prst="rect">
            <a:avLst/>
          </a:prstGeom>
          <a:noFill/>
        </p:spPr>
      </p:pic>
      <p:pic>
        <p:nvPicPr>
          <p:cNvPr id="31760" name="Picture 16" descr="C:\Users\Dorota\Desktop\gwiazd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714884"/>
            <a:ext cx="298449" cy="285749"/>
          </a:xfrm>
          <a:prstGeom prst="rect">
            <a:avLst/>
          </a:prstGeom>
          <a:noFill/>
        </p:spPr>
      </p:pic>
      <p:pic>
        <p:nvPicPr>
          <p:cNvPr id="31761" name="Picture 17" descr="C:\Users\Dorota\Desktop\gwiazdk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5500702"/>
            <a:ext cx="373062" cy="357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orota\Desktop\puiwppl46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800" flipH="1">
            <a:off x="274211" y="919467"/>
            <a:ext cx="3940555" cy="584609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PORTUGALIA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736"/>
            <a:ext cx="5214974" cy="4697427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  W wigilię Bożego Narodzenia całe rodziny zbierają się w domach</a:t>
            </a:r>
          </a:p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wokół choinki i oczekują północy,</a:t>
            </a:r>
          </a:p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by wybrać się na pasterkę.</a:t>
            </a:r>
          </a:p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Bardzo często pod choinką urządza się szopkę. Drzewko ustawia się wiklinowym koszyku lub w wazonie na środku stołu. Starą tradycją jest zapraszanie dusz zmarłych. </a:t>
            </a:r>
          </a:p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W Boże Narodzenie dzieci wczesnym</a:t>
            </a:r>
          </a:p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rankiem biegną do kominka. Znajdują  tam w dużych skarpetach prezenty zostawione przez Świętego Mikołaja.</a:t>
            </a:r>
          </a:p>
          <a:p>
            <a:endParaRPr lang="pl-PL" dirty="0"/>
          </a:p>
        </p:txBody>
      </p:sp>
      <p:pic>
        <p:nvPicPr>
          <p:cNvPr id="4" name="Obraz 5" descr="natal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290"/>
            <a:ext cx="314327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ortugalia-online.net/images/stories/kutura/nata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429000"/>
            <a:ext cx="314327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357166"/>
            <a:ext cx="895350" cy="857250"/>
          </a:xfrm>
          <a:prstGeom prst="rect">
            <a:avLst/>
          </a:prstGeom>
          <a:noFill/>
        </p:spPr>
      </p:pic>
      <p:pic>
        <p:nvPicPr>
          <p:cNvPr id="8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5500702"/>
            <a:ext cx="857256" cy="820777"/>
          </a:xfrm>
          <a:prstGeom prst="rect">
            <a:avLst/>
          </a:prstGeom>
          <a:noFill/>
        </p:spPr>
      </p:pic>
      <p:pic>
        <p:nvPicPr>
          <p:cNvPr id="10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714752"/>
            <a:ext cx="467401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WIELKA BRYTANIA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 fontScale="92500"/>
          </a:bodyPr>
          <a:lstStyle/>
          <a:p>
            <a:pPr>
              <a:buFont typeface="Georgia" pitchFamily="18" charset="0"/>
              <a:buNone/>
            </a:pPr>
            <a:r>
              <a:rPr lang="pl-PL" sz="2000" b="1" dirty="0" smtClean="0">
                <a:solidFill>
                  <a:srgbClr val="0000CC"/>
                </a:solidFill>
              </a:rPr>
              <a:t>        </a:t>
            </a:r>
            <a:r>
              <a:rPr lang="en-US" sz="2300" b="1" dirty="0" err="1" smtClean="0">
                <a:solidFill>
                  <a:srgbClr val="0000CC"/>
                </a:solidFill>
              </a:rPr>
              <a:t>Anglicy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nazywają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Boże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Narodzenie</a:t>
            </a:r>
            <a:r>
              <a:rPr lang="pl-PL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i="1" dirty="0" smtClean="0">
                <a:solidFill>
                  <a:srgbClr val="0000CC"/>
                </a:solidFill>
              </a:rPr>
              <a:t>Christmas.</a:t>
            </a:r>
            <a:endParaRPr lang="pl-PL" sz="2300" b="1" i="1" dirty="0" smtClean="0">
              <a:solidFill>
                <a:srgbClr val="0000CC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pl-PL" sz="2300" b="1" dirty="0" smtClean="0">
                <a:solidFill>
                  <a:srgbClr val="0000CC"/>
                </a:solidFill>
              </a:rPr>
              <a:t>     </a:t>
            </a:r>
            <a:r>
              <a:rPr lang="en-US" sz="2300" b="1" dirty="0" err="1" smtClean="0">
                <a:solidFill>
                  <a:srgbClr val="0000CC"/>
                </a:solidFill>
              </a:rPr>
              <a:t>Dużo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wcześniej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dekorują</a:t>
            </a:r>
            <a:r>
              <a:rPr lang="pl-PL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swoje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domy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endParaRPr lang="pl-PL" sz="2300" b="1" dirty="0" smtClean="0">
              <a:solidFill>
                <a:srgbClr val="0000CC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pl-PL" sz="2300" b="1" dirty="0" smtClean="0">
                <a:solidFill>
                  <a:srgbClr val="0000CC"/>
                </a:solidFill>
              </a:rPr>
              <a:t>     w </a:t>
            </a:r>
            <a:r>
              <a:rPr lang="en-US" sz="2300" b="1" dirty="0" err="1" smtClean="0">
                <a:solidFill>
                  <a:srgbClr val="0000CC"/>
                </a:solidFill>
              </a:rPr>
              <a:t>kolorach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czerwieni</a:t>
            </a:r>
            <a:r>
              <a:rPr lang="pl-PL" sz="2300" b="1" dirty="0" smtClean="0">
                <a:solidFill>
                  <a:srgbClr val="0000CC"/>
                </a:solidFill>
              </a:rPr>
              <a:t>      </a:t>
            </a:r>
            <a:r>
              <a:rPr lang="en-US" sz="2300" b="1" dirty="0" err="1" smtClean="0">
                <a:solidFill>
                  <a:srgbClr val="0000CC"/>
                </a:solidFill>
              </a:rPr>
              <a:t>i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zieleni</a:t>
            </a:r>
            <a:r>
              <a:rPr lang="pl-PL" sz="2300" b="1" dirty="0" smtClean="0">
                <a:solidFill>
                  <a:srgbClr val="0000CC"/>
                </a:solidFill>
              </a:rPr>
              <a:t>.  Za</a:t>
            </a:r>
            <a:r>
              <a:rPr lang="en-US" sz="2300" b="1" dirty="0" err="1" smtClean="0">
                <a:solidFill>
                  <a:srgbClr val="0000CC"/>
                </a:solidFill>
              </a:rPr>
              <a:t>wieszają</a:t>
            </a:r>
            <a:r>
              <a:rPr lang="pl-PL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na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drzwiach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jemiołę</a:t>
            </a:r>
            <a:r>
              <a:rPr lang="en-US" sz="2300" b="1" dirty="0" smtClean="0">
                <a:solidFill>
                  <a:srgbClr val="0000CC"/>
                </a:solidFill>
              </a:rPr>
              <a:t>,</a:t>
            </a:r>
            <a:r>
              <a:rPr lang="pl-PL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ubierają</a:t>
            </a:r>
            <a:r>
              <a:rPr lang="pl-PL" sz="2300" b="1" dirty="0" smtClean="0">
                <a:solidFill>
                  <a:srgbClr val="0000CC"/>
                </a:solidFill>
              </a:rPr>
              <a:t> c</a:t>
            </a:r>
            <a:r>
              <a:rPr lang="en-US" sz="2300" b="1" dirty="0" err="1" smtClean="0">
                <a:solidFill>
                  <a:srgbClr val="0000CC"/>
                </a:solidFill>
              </a:rPr>
              <a:t>hoinki</a:t>
            </a:r>
            <a:endParaRPr lang="pl-PL" sz="2300" b="1" dirty="0" smtClean="0">
              <a:solidFill>
                <a:srgbClr val="0000CC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pl-PL" sz="2300" b="1" dirty="0" smtClean="0">
                <a:solidFill>
                  <a:srgbClr val="0000CC"/>
                </a:solidFill>
              </a:rPr>
              <a:t>     i </a:t>
            </a:r>
            <a:r>
              <a:rPr lang="en-US" sz="2300" b="1" dirty="0" err="1" smtClean="0">
                <a:solidFill>
                  <a:srgbClr val="0000CC"/>
                </a:solidFill>
              </a:rPr>
              <a:t>przygotowują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kartki</a:t>
            </a:r>
            <a:r>
              <a:rPr lang="pl-PL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świąteczne</a:t>
            </a:r>
            <a:r>
              <a:rPr lang="pl-PL" sz="2300" b="1" dirty="0" smtClean="0">
                <a:solidFill>
                  <a:srgbClr val="0000CC"/>
                </a:solidFill>
              </a:rPr>
              <a:t>.</a:t>
            </a:r>
          </a:p>
          <a:p>
            <a:pPr>
              <a:buFont typeface="Georgia" pitchFamily="18" charset="0"/>
              <a:buNone/>
            </a:pPr>
            <a:r>
              <a:rPr lang="pl-PL" sz="2300" b="1" dirty="0" smtClean="0">
                <a:solidFill>
                  <a:srgbClr val="0000CC"/>
                </a:solidFill>
              </a:rPr>
              <a:t>     </a:t>
            </a:r>
            <a:r>
              <a:rPr lang="en-US" sz="2300" b="1" dirty="0" err="1" smtClean="0">
                <a:solidFill>
                  <a:srgbClr val="0000CC"/>
                </a:solidFill>
              </a:rPr>
              <a:t>Anglicy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wysyłają</a:t>
            </a:r>
            <a:r>
              <a:rPr lang="en-US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najwięcej</a:t>
            </a:r>
            <a:r>
              <a:rPr lang="pl-PL" sz="2300" b="1" dirty="0" smtClean="0">
                <a:solidFill>
                  <a:srgbClr val="0000CC"/>
                </a:solidFill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</a:rPr>
              <a:t>kartek</a:t>
            </a:r>
            <a:r>
              <a:rPr lang="pl-PL" sz="2300" b="1" dirty="0" smtClean="0">
                <a:solidFill>
                  <a:srgbClr val="0000CC"/>
                </a:solidFill>
              </a:rPr>
              <a:t> świątecznych.</a:t>
            </a:r>
          </a:p>
          <a:p>
            <a:endParaRPr lang="pl-PL" dirty="0"/>
          </a:p>
        </p:txBody>
      </p:sp>
      <p:pic>
        <p:nvPicPr>
          <p:cNvPr id="4" name="Obraz 4" descr="Slide41.jpg"/>
          <p:cNvPicPr>
            <a:picLocks noChangeAspect="1"/>
          </p:cNvPicPr>
          <p:nvPr/>
        </p:nvPicPr>
        <p:blipFill>
          <a:blip r:embed="rId3"/>
          <a:srcRect l="43750"/>
          <a:stretch>
            <a:fillRect/>
          </a:stretch>
        </p:blipFill>
        <p:spPr bwMode="auto">
          <a:xfrm>
            <a:off x="3857620" y="1285860"/>
            <a:ext cx="5072071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286388"/>
            <a:ext cx="895350" cy="857250"/>
          </a:xfrm>
          <a:prstGeom prst="rect">
            <a:avLst/>
          </a:prstGeom>
          <a:noFill/>
        </p:spPr>
      </p:pic>
      <p:pic>
        <p:nvPicPr>
          <p:cNvPr id="5123" name="Picture 3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357430"/>
            <a:ext cx="895350" cy="857250"/>
          </a:xfrm>
          <a:prstGeom prst="rect">
            <a:avLst/>
          </a:prstGeom>
          <a:noFill/>
        </p:spPr>
      </p:pic>
      <p:pic>
        <p:nvPicPr>
          <p:cNvPr id="5124" name="Picture 4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00240"/>
            <a:ext cx="522291" cy="500066"/>
          </a:xfrm>
          <a:prstGeom prst="rect">
            <a:avLst/>
          </a:prstGeom>
          <a:noFill/>
        </p:spPr>
      </p:pic>
      <p:pic>
        <p:nvPicPr>
          <p:cNvPr id="10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7"/>
            <a:ext cx="447678" cy="428628"/>
          </a:xfrm>
          <a:prstGeom prst="rect">
            <a:avLst/>
          </a:prstGeom>
          <a:noFill/>
        </p:spPr>
      </p:pic>
      <p:pic>
        <p:nvPicPr>
          <p:cNvPr id="11" name="Picture 3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428736"/>
            <a:ext cx="895350" cy="857250"/>
          </a:xfrm>
          <a:prstGeom prst="rect">
            <a:avLst/>
          </a:prstGeom>
          <a:noFill/>
        </p:spPr>
      </p:pic>
      <p:pic>
        <p:nvPicPr>
          <p:cNvPr id="12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500306"/>
            <a:ext cx="642942" cy="786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 WŁOCHY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4686304" cy="5143536"/>
          </a:xfrm>
        </p:spPr>
        <p:txBody>
          <a:bodyPr/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 smtClean="0">
                <a:solidFill>
                  <a:srgbClr val="0000CC"/>
                </a:solidFill>
              </a:rPr>
              <a:t>    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Włosi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najbardziej uroczyście obchodzą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dzień Bożego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Narodzenia.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Wielu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Rzymian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wigilijny wieczór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spędza na Placu świętego Piotra,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gdzie około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godz.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19.00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uroczyście odsłaniana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jest tradycyjna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, ogromna szopka. To właśnie </a:t>
            </a:r>
            <a:r>
              <a:rPr lang="pl-PL" sz="2200" b="1" dirty="0" smtClean="0">
                <a:solidFill>
                  <a:srgbClr val="0000CC"/>
                </a:solidFill>
                <a:latin typeface="Franklin Gothic Book" pitchFamily="34" charset="0"/>
              </a:rPr>
              <a:t>we Włoszech </a:t>
            </a:r>
            <a:r>
              <a:rPr lang="pl-PL" sz="2200" b="1" dirty="0">
                <a:solidFill>
                  <a:srgbClr val="0000CC"/>
                </a:solidFill>
                <a:latin typeface="Franklin Gothic Book" pitchFamily="34" charset="0"/>
              </a:rPr>
              <a:t>powstała pierwsza żywa szopka.</a:t>
            </a:r>
          </a:p>
          <a:p>
            <a:endParaRPr lang="pl-PL" dirty="0"/>
          </a:p>
        </p:txBody>
      </p:sp>
      <p:pic>
        <p:nvPicPr>
          <p:cNvPr id="4" name="Picture 4" descr="http://przewodnik.onet.pl/_i/panel_bn/szop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34433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rzewodnik.onet.pl/_i/panel_bn/bef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28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 rot="10800000" flipV="1">
            <a:off x="5286379" y="4487227"/>
            <a:ext cx="3643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100" b="1" dirty="0" smtClean="0">
                <a:solidFill>
                  <a:srgbClr val="0000CC"/>
                </a:solidFill>
                <a:latin typeface="Franklin Gothic Book" pitchFamily="34" charset="0"/>
                <a:cs typeface="Arial" pitchFamily="34" charset="0"/>
              </a:rPr>
              <a:t>Dla dzieci święta trwają aż do </a:t>
            </a:r>
          </a:p>
          <a:p>
            <a:pPr algn="just"/>
            <a:r>
              <a:rPr lang="pl-PL" sz="2100" b="1" dirty="0" smtClean="0">
                <a:solidFill>
                  <a:srgbClr val="0000CC"/>
                </a:solidFill>
                <a:latin typeface="Franklin Gothic Book" pitchFamily="34" charset="0"/>
                <a:cs typeface="Arial" pitchFamily="34" charset="0"/>
              </a:rPr>
              <a:t>6 stycznia, czyli do święta Trzech Króli. Tego dnia znów otrzymują prezenty, a przynosi je </a:t>
            </a:r>
            <a:r>
              <a:rPr lang="pl-PL" sz="2100" b="1" i="1" dirty="0" err="1" smtClean="0">
                <a:solidFill>
                  <a:srgbClr val="0000CC"/>
                </a:solidFill>
                <a:latin typeface="Franklin Gothic Book" pitchFamily="34" charset="0"/>
                <a:cs typeface="Arial" pitchFamily="34" charset="0"/>
              </a:rPr>
              <a:t>Befana</a:t>
            </a:r>
            <a:r>
              <a:rPr lang="pl-PL" sz="2100" b="1" dirty="0" smtClean="0">
                <a:solidFill>
                  <a:srgbClr val="0000CC"/>
                </a:solidFill>
                <a:latin typeface="Franklin Gothic Book" pitchFamily="34" charset="0"/>
                <a:cs typeface="Arial" pitchFamily="34" charset="0"/>
              </a:rPr>
              <a:t>, czyli czarownica na miotle.</a:t>
            </a:r>
            <a:endParaRPr lang="pl-PL" sz="2100" b="1" dirty="0">
              <a:solidFill>
                <a:srgbClr val="0000CC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4097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928662" cy="889145"/>
          </a:xfrm>
          <a:prstGeom prst="rect">
            <a:avLst/>
          </a:prstGeom>
          <a:noFill/>
        </p:spPr>
      </p:pic>
      <p:pic>
        <p:nvPicPr>
          <p:cNvPr id="4098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6000768"/>
            <a:ext cx="928694" cy="500063"/>
          </a:xfrm>
          <a:prstGeom prst="rect">
            <a:avLst/>
          </a:prstGeom>
          <a:noFill/>
        </p:spPr>
      </p:pic>
      <p:pic>
        <p:nvPicPr>
          <p:cNvPr id="10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28604"/>
            <a:ext cx="928694" cy="500063"/>
          </a:xfrm>
          <a:prstGeom prst="rect">
            <a:avLst/>
          </a:prstGeom>
          <a:noFill/>
        </p:spPr>
      </p:pic>
      <p:pic>
        <p:nvPicPr>
          <p:cNvPr id="11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286256"/>
            <a:ext cx="1571636" cy="1921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h5.ggpht.com/_PWc_PzxAxKE/R3-u0aXYtmI/AAAAAAAABTM/ZUAm_XZ5L98/DSC01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786214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AUSTRALIA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142984"/>
            <a:ext cx="4929222" cy="5286412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pl-PL" sz="2300" dirty="0" smtClean="0"/>
              <a:t>   </a:t>
            </a:r>
            <a:endParaRPr lang="pl-PL" sz="2400" dirty="0" smtClean="0"/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pl-PL" sz="2400" b="1" dirty="0"/>
              <a:t> </a:t>
            </a:r>
            <a:r>
              <a:rPr lang="pl-PL" sz="2400" b="1" dirty="0" smtClean="0"/>
              <a:t>     </a:t>
            </a:r>
            <a:r>
              <a:rPr lang="pl-PL" sz="2400" b="1" dirty="0" smtClean="0">
                <a:solidFill>
                  <a:srgbClr val="0000CC"/>
                </a:solidFill>
              </a:rPr>
              <a:t>Boże </a:t>
            </a:r>
            <a:r>
              <a:rPr lang="pl-PL" sz="2400" b="1" dirty="0">
                <a:solidFill>
                  <a:srgbClr val="0000CC"/>
                </a:solidFill>
              </a:rPr>
              <a:t>Narodzenie w Australii jest </a:t>
            </a:r>
            <a:r>
              <a:rPr lang="pl-PL" sz="2400" b="1" dirty="0" smtClean="0">
                <a:solidFill>
                  <a:srgbClr val="0000CC"/>
                </a:solidFill>
              </a:rPr>
              <a:t>     w </a:t>
            </a:r>
            <a:r>
              <a:rPr lang="pl-PL" sz="2400" b="1" dirty="0">
                <a:solidFill>
                  <a:srgbClr val="0000CC"/>
                </a:solidFill>
              </a:rPr>
              <a:t>środku lata, przy temperaturze </a:t>
            </a:r>
            <a:r>
              <a:rPr lang="pl-PL" sz="2400" b="1" dirty="0" smtClean="0">
                <a:solidFill>
                  <a:srgbClr val="0000CC"/>
                </a:solidFill>
              </a:rPr>
              <a:t>około 35*C  </a:t>
            </a:r>
            <a:r>
              <a:rPr lang="pl-PL" sz="2400" b="1" dirty="0">
                <a:solidFill>
                  <a:srgbClr val="0000CC"/>
                </a:solidFill>
              </a:rPr>
              <a:t>i jest obchodzone niezwykle oryginalnie – </a:t>
            </a:r>
            <a:r>
              <a:rPr lang="pl-PL" sz="2400" b="1" dirty="0">
                <a:solidFill>
                  <a:srgbClr val="FF0000"/>
                </a:solidFill>
              </a:rPr>
              <a:t>na plaży!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pl-PL" sz="2400" b="1" dirty="0" smtClean="0">
                <a:solidFill>
                  <a:srgbClr val="0000CC"/>
                </a:solidFill>
              </a:rPr>
              <a:t>    25 </a:t>
            </a:r>
            <a:r>
              <a:rPr lang="pl-PL" sz="2400" b="1" dirty="0">
                <a:solidFill>
                  <a:srgbClr val="0000CC"/>
                </a:solidFill>
              </a:rPr>
              <a:t>grudnia australijskie rodziny zbierają się nad brzegiem oceanu przy wspólnym grillu</a:t>
            </a:r>
            <a:r>
              <a:rPr lang="pl-PL" sz="2400" b="1" dirty="0" smtClean="0">
                <a:solidFill>
                  <a:srgbClr val="0000CC"/>
                </a:solidFill>
              </a:rPr>
              <a:t>. Święty Mikołaj </a:t>
            </a:r>
            <a:r>
              <a:rPr lang="pl-PL" sz="2400" b="1" dirty="0">
                <a:solidFill>
                  <a:srgbClr val="0000CC"/>
                </a:solidFill>
              </a:rPr>
              <a:t>przychodzi w Boże Narodzenie. Jest ubrany w strój płetwonurka i zdarza się, </a:t>
            </a:r>
            <a:r>
              <a:rPr lang="pl-PL" sz="2400" b="1" dirty="0" smtClean="0">
                <a:solidFill>
                  <a:srgbClr val="0000CC"/>
                </a:solidFill>
              </a:rPr>
              <a:t>że </a:t>
            </a:r>
            <a:r>
              <a:rPr lang="pl-PL" sz="2400" b="1" dirty="0">
                <a:solidFill>
                  <a:srgbClr val="0000CC"/>
                </a:solidFill>
              </a:rPr>
              <a:t>przybywa na desce </a:t>
            </a:r>
            <a:r>
              <a:rPr lang="pl-PL" sz="2400" b="1" dirty="0" err="1">
                <a:solidFill>
                  <a:srgbClr val="0000CC"/>
                </a:solidFill>
              </a:rPr>
              <a:t>widnsurfingowej</a:t>
            </a:r>
            <a:r>
              <a:rPr lang="pl-PL" sz="2400" b="1" dirty="0">
                <a:solidFill>
                  <a:srgbClr val="0000CC"/>
                </a:solidFill>
              </a:rPr>
              <a:t>. </a:t>
            </a:r>
            <a:br>
              <a:rPr lang="pl-PL" sz="2400" b="1" dirty="0">
                <a:solidFill>
                  <a:srgbClr val="0000CC"/>
                </a:solidFill>
              </a:rPr>
            </a:br>
            <a:r>
              <a:rPr lang="pl-PL" sz="2400" b="1" dirty="0">
                <a:solidFill>
                  <a:srgbClr val="0000CC"/>
                </a:solidFill>
              </a:rPr>
              <a:t>Nie ma też wieczerzy </a:t>
            </a:r>
            <a:r>
              <a:rPr lang="pl-PL" sz="2400" b="1" dirty="0" smtClean="0">
                <a:solidFill>
                  <a:srgbClr val="0000CC"/>
                </a:solidFill>
              </a:rPr>
              <a:t>wigilijnej. Wieczorem, </a:t>
            </a:r>
            <a:r>
              <a:rPr lang="pl-PL" sz="2400" b="1" dirty="0">
                <a:solidFill>
                  <a:srgbClr val="0000CC"/>
                </a:solidFill>
              </a:rPr>
              <a:t>w wigilię </a:t>
            </a:r>
            <a:r>
              <a:rPr lang="pl-PL" sz="2400" b="1" dirty="0" smtClean="0">
                <a:solidFill>
                  <a:srgbClr val="0000CC"/>
                </a:solidFill>
              </a:rPr>
              <a:t>Bożego Narodzenia</a:t>
            </a:r>
            <a:r>
              <a:rPr lang="pl-PL" sz="2400" b="1" dirty="0">
                <a:solidFill>
                  <a:srgbClr val="0000CC"/>
                </a:solidFill>
              </a:rPr>
              <a:t>, do okolicznego parku schodzą się całe </a:t>
            </a:r>
            <a:r>
              <a:rPr lang="pl-PL" sz="2400" b="1" dirty="0" smtClean="0">
                <a:solidFill>
                  <a:srgbClr val="0000CC"/>
                </a:solidFill>
              </a:rPr>
              <a:t>rodziny, </a:t>
            </a:r>
            <a:r>
              <a:rPr lang="pl-PL" sz="2400" b="1" dirty="0">
                <a:solidFill>
                  <a:srgbClr val="0000CC"/>
                </a:solidFill>
              </a:rPr>
              <a:t>rozkładają na ziemi </a:t>
            </a:r>
            <a:r>
              <a:rPr lang="pl-PL" sz="2400" b="1" dirty="0" smtClean="0">
                <a:solidFill>
                  <a:srgbClr val="0000CC"/>
                </a:solidFill>
              </a:rPr>
              <a:t>koce i wszyscy, </a:t>
            </a:r>
            <a:r>
              <a:rPr lang="pl-PL" sz="2400" b="1" dirty="0">
                <a:solidFill>
                  <a:srgbClr val="0000CC"/>
                </a:solidFill>
              </a:rPr>
              <a:t>przy blasku </a:t>
            </a:r>
            <a:r>
              <a:rPr lang="pl-PL" sz="2400" b="1" dirty="0" smtClean="0">
                <a:solidFill>
                  <a:srgbClr val="0000CC"/>
                </a:solidFill>
              </a:rPr>
              <a:t>świec, </a:t>
            </a:r>
            <a:r>
              <a:rPr lang="pl-PL" sz="2400" b="1" dirty="0">
                <a:solidFill>
                  <a:srgbClr val="0000CC"/>
                </a:solidFill>
              </a:rPr>
              <a:t>razem śpiewają </a:t>
            </a:r>
            <a:r>
              <a:rPr lang="pl-PL" sz="2400" b="1" dirty="0" smtClean="0">
                <a:solidFill>
                  <a:srgbClr val="0000CC"/>
                </a:solidFill>
              </a:rPr>
              <a:t>kolędy.</a:t>
            </a:r>
            <a:endParaRPr lang="pl-PL" sz="2400" b="1" dirty="0">
              <a:solidFill>
                <a:srgbClr val="0000CC"/>
              </a:solidFill>
            </a:endParaRPr>
          </a:p>
          <a:p>
            <a:endParaRPr lang="pl-PL" dirty="0"/>
          </a:p>
        </p:txBody>
      </p:sp>
      <p:pic>
        <p:nvPicPr>
          <p:cNvPr id="5" name="Picture 10" descr="http://www.polishschool.org.au/pics_and_videos/misc_occasion2/santa_2004/images/DSC00082_f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786214" cy="291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71480"/>
            <a:ext cx="895350" cy="857250"/>
          </a:xfrm>
          <a:prstGeom prst="rect">
            <a:avLst/>
          </a:prstGeom>
          <a:noFill/>
        </p:spPr>
      </p:pic>
      <p:pic>
        <p:nvPicPr>
          <p:cNvPr id="7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714380" cy="683981"/>
          </a:xfrm>
          <a:prstGeom prst="rect">
            <a:avLst/>
          </a:prstGeom>
          <a:noFill/>
        </p:spPr>
      </p:pic>
      <p:pic>
        <p:nvPicPr>
          <p:cNvPr id="8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571612"/>
            <a:ext cx="292126" cy="357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Bradley Hand ITC" pitchFamily="66" charset="0"/>
              </a:rPr>
              <a:t>  </a:t>
            </a:r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JAPONIA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4286280" cy="5072098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   Popularność Świąt Bożego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Narodzenia w Japonii jest dość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zaskakująca. Możemy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posłuchać znanych kolęd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w centrach handlowych.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Niektórzy, bardziej nowocześni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wprowadzają nawet  do swoich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domów choinki ze świecącymi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lampkami. Bożego Narodzenia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nie obchodzi   się rodzinnie.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Jest to taka sama okazja jak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Walentynki.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8800" b="1" dirty="0" smtClean="0">
                <a:solidFill>
                  <a:srgbClr val="0000CC"/>
                </a:solidFill>
              </a:rPr>
              <a:t>   W Japonii nie jest to dzień wolny od pracy.</a:t>
            </a:r>
          </a:p>
          <a:p>
            <a:endParaRPr lang="pl-PL" dirty="0"/>
          </a:p>
        </p:txBody>
      </p:sp>
      <p:pic>
        <p:nvPicPr>
          <p:cNvPr id="4" name="Picture 2" descr="http://i163.photobucket.com/albums/t287/mazursan/1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0052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163.photobucket.com/albums/t287/mazursan/japanch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571876"/>
            <a:ext cx="1928826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163.photobucket.com/albums/t287/mazursan/christmas-c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857628"/>
            <a:ext cx="22611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85728"/>
            <a:ext cx="895350" cy="857250"/>
          </a:xfrm>
          <a:prstGeom prst="rect">
            <a:avLst/>
          </a:prstGeom>
          <a:noFill/>
        </p:spPr>
      </p:pic>
      <p:pic>
        <p:nvPicPr>
          <p:cNvPr id="8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4214818"/>
            <a:ext cx="357190" cy="436746"/>
          </a:xfrm>
          <a:prstGeom prst="rect">
            <a:avLst/>
          </a:prstGeom>
          <a:noFill/>
        </p:spPr>
      </p:pic>
      <p:pic>
        <p:nvPicPr>
          <p:cNvPr id="2049" name="Picture 1" descr="C:\Users\Dorota\Desktop\puiwppl46l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000363" y="5357825"/>
            <a:ext cx="642942" cy="1384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Najserdeczniejsze życzenia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             z </a:t>
            </a: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okazji </a:t>
            </a:r>
            <a:endParaRPr lang="pl-PL" b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Świąt </a:t>
            </a: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Bożego Narodzenia </a:t>
            </a:r>
            <a:endParaRPr lang="pl-PL" b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   i Nowego 2019 Roku.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  Aby </a:t>
            </a: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przyjście na świat </a:t>
            </a:r>
            <a:endParaRPr lang="pl-PL" b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           Chrystusa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przyniosło </a:t>
            </a: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ze sobą radość, </a:t>
            </a:r>
            <a:endParaRPr lang="pl-PL" b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 pokój</a:t>
            </a: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, </a:t>
            </a:r>
            <a:r>
              <a:rPr lang="pl-PL" b="1" dirty="0" smtClean="0">
                <a:solidFill>
                  <a:srgbClr val="0000CC"/>
                </a:solidFill>
                <a:latin typeface="Monotype Corsiva" pitchFamily="66" charset="0"/>
              </a:rPr>
              <a:t>nadzieję </a:t>
            </a:r>
            <a:r>
              <a:rPr lang="pl-PL" b="1" dirty="0">
                <a:solidFill>
                  <a:srgbClr val="0000CC"/>
                </a:solidFill>
                <a:latin typeface="Monotype Corsiva" pitchFamily="66" charset="0"/>
              </a:rPr>
              <a:t>i miłość.</a:t>
            </a:r>
          </a:p>
          <a:p>
            <a:endParaRPr lang="pl-PL" dirty="0"/>
          </a:p>
        </p:txBody>
      </p:sp>
      <p:pic>
        <p:nvPicPr>
          <p:cNvPr id="4" name="Obraz 3" descr="xc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85794"/>
            <a:ext cx="4857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orota\Desktop\Sztuczna_choinka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3537" y="1500174"/>
            <a:ext cx="2857519" cy="4604924"/>
          </a:xfrm>
          <a:prstGeom prst="rect">
            <a:avLst/>
          </a:prstGeom>
          <a:noFill/>
        </p:spPr>
      </p:pic>
      <p:pic>
        <p:nvPicPr>
          <p:cNvPr id="9" name="Picture 3" descr="C:\Users\Dorota\Desktop\Sztuczna_choinka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29256" y="1428736"/>
            <a:ext cx="3143272" cy="4604924"/>
          </a:xfrm>
          <a:prstGeom prst="rect">
            <a:avLst/>
          </a:prstGeom>
          <a:noFill/>
        </p:spPr>
      </p:pic>
      <p:pic>
        <p:nvPicPr>
          <p:cNvPr id="1028" name="Picture 4" descr="C:\Users\Dorota\Desktop\puiwppl46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57752" y="4500570"/>
            <a:ext cx="862358" cy="1857388"/>
          </a:xfrm>
          <a:prstGeom prst="rect">
            <a:avLst/>
          </a:prstGeom>
          <a:noFill/>
        </p:spPr>
      </p:pic>
      <p:pic>
        <p:nvPicPr>
          <p:cNvPr id="11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643050"/>
            <a:ext cx="522291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9698" name="Picture 2" descr="C:\Users\Dorota\Desktop\10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715304" cy="450059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71472" y="3571876"/>
            <a:ext cx="78581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rgbClr val="0000CC"/>
              </a:solidFill>
              <a:latin typeface="Lucida Calligraphy" pitchFamily="66" charset="0"/>
            </a:endParaRPr>
          </a:p>
          <a:p>
            <a:endParaRPr lang="pl-PL" b="1" dirty="0">
              <a:solidFill>
                <a:srgbClr val="0000CC"/>
              </a:solidFill>
              <a:latin typeface="Lucida Calligraphy" pitchFamily="66" charset="0"/>
            </a:endParaRPr>
          </a:p>
          <a:p>
            <a:endParaRPr lang="pl-PL" b="1" dirty="0" smtClean="0">
              <a:solidFill>
                <a:srgbClr val="0000CC"/>
              </a:solidFill>
              <a:latin typeface="Lucida Calligraphy" pitchFamily="66" charset="0"/>
            </a:endParaRPr>
          </a:p>
          <a:p>
            <a:endParaRPr lang="pl-PL" b="1" dirty="0">
              <a:solidFill>
                <a:srgbClr val="0000CC"/>
              </a:solidFill>
              <a:latin typeface="Lucida Calligraphy" pitchFamily="66" charset="0"/>
            </a:endParaRPr>
          </a:p>
          <a:p>
            <a:endParaRPr lang="pl-PL" b="1" dirty="0" smtClean="0">
              <a:solidFill>
                <a:srgbClr val="0000CC"/>
              </a:solidFill>
              <a:latin typeface="Lucida Calligraphy" pitchFamily="66" charset="0"/>
            </a:endParaRPr>
          </a:p>
          <a:p>
            <a:endParaRPr lang="pl-PL" b="1" dirty="0">
              <a:solidFill>
                <a:srgbClr val="0000CC"/>
              </a:solidFill>
              <a:latin typeface="Lucida Calligraphy" pitchFamily="66" charset="0"/>
            </a:endParaRPr>
          </a:p>
          <a:p>
            <a:pPr algn="ctr"/>
            <a:r>
              <a:rPr lang="pl-PL" sz="4800" b="1" dirty="0" smtClean="0">
                <a:solidFill>
                  <a:srgbClr val="0000CC"/>
                </a:solidFill>
                <a:latin typeface="Lucida Calligraphy" pitchFamily="66" charset="0"/>
              </a:rPr>
              <a:t> </a:t>
            </a:r>
            <a:r>
              <a:rPr lang="pl-PL" sz="4000" b="1" dirty="0" smtClean="0">
                <a:solidFill>
                  <a:srgbClr val="0000CC"/>
                </a:solidFill>
                <a:latin typeface="Lucida Calligraphy" pitchFamily="66" charset="0"/>
              </a:rPr>
              <a:t>SZOPKA BETLEJEMSKA</a:t>
            </a:r>
            <a:endParaRPr lang="pl-PL" sz="4000" b="1" dirty="0"/>
          </a:p>
        </p:txBody>
      </p:sp>
      <p:pic>
        <p:nvPicPr>
          <p:cNvPr id="30723" name="Picture 3" descr="C:\Users\Dorota\Desktop\gwiazd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376237" cy="360227"/>
          </a:xfrm>
          <a:prstGeom prst="rect">
            <a:avLst/>
          </a:prstGeom>
          <a:noFill/>
        </p:spPr>
      </p:pic>
      <p:pic>
        <p:nvPicPr>
          <p:cNvPr id="30724" name="Picture 4" descr="C:\Users\Dorota\Desktop\gwiazd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373062" cy="357187"/>
          </a:xfrm>
          <a:prstGeom prst="rect">
            <a:avLst/>
          </a:prstGeom>
          <a:noFill/>
        </p:spPr>
      </p:pic>
      <p:pic>
        <p:nvPicPr>
          <p:cNvPr id="30725" name="Picture 5" descr="C:\Users\Dorota\Desktop\gwiazd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72008"/>
            <a:ext cx="376237" cy="360227"/>
          </a:xfrm>
          <a:prstGeom prst="rect">
            <a:avLst/>
          </a:prstGeom>
          <a:noFill/>
        </p:spPr>
      </p:pic>
      <p:pic>
        <p:nvPicPr>
          <p:cNvPr id="30726" name="Picture 6" descr="C:\Users\Dorota\Desktop\gwiazd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643446"/>
            <a:ext cx="376237" cy="360227"/>
          </a:xfrm>
          <a:prstGeom prst="rect">
            <a:avLst/>
          </a:prstGeom>
          <a:noFill/>
        </p:spPr>
      </p:pic>
      <p:pic>
        <p:nvPicPr>
          <p:cNvPr id="30727" name="Picture 7" descr="C:\Users\Dorota\Desktop\gwiazd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643446"/>
            <a:ext cx="373065" cy="357190"/>
          </a:xfrm>
          <a:prstGeom prst="rect">
            <a:avLst/>
          </a:prstGeom>
          <a:noFill/>
        </p:spPr>
      </p:pic>
      <p:pic>
        <p:nvPicPr>
          <p:cNvPr id="30728" name="Picture 8" descr="C:\Users\Dorota\Desktop\gwiazd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643446"/>
            <a:ext cx="376237" cy="360227"/>
          </a:xfrm>
          <a:prstGeom prst="rect">
            <a:avLst/>
          </a:prstGeom>
          <a:noFill/>
        </p:spPr>
      </p:pic>
      <p:pic>
        <p:nvPicPr>
          <p:cNvPr id="30729" name="Picture 9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143512"/>
            <a:ext cx="1044582" cy="1000132"/>
          </a:xfrm>
          <a:prstGeom prst="rect">
            <a:avLst/>
          </a:prstGeom>
          <a:noFill/>
        </p:spPr>
      </p:pic>
      <p:pic>
        <p:nvPicPr>
          <p:cNvPr id="30730" name="Picture 10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90" y="5000636"/>
            <a:ext cx="447675" cy="428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229600" cy="785797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  </a:t>
            </a:r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AUSTRIA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313" y="1285860"/>
            <a:ext cx="4500563" cy="5357828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   W Austrii wiesza się przy oknach małe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dzwoneczki, by mogły zadzwonić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o godzinie siedemnastej. Jest to znak do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rozpoczęcia  kolacji wigilijnej.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W adwencie zapala się świece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na wieńcach adwentowych.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Na placach wielu miast stoją ogromne choinki.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Znany jest też obyczaj szopki.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Z Austrii pochodzi znana na całym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świecie kolęda </a:t>
            </a:r>
            <a:r>
              <a:rPr lang="pl-PL" sz="3500" b="1" dirty="0" smtClean="0">
                <a:solidFill>
                  <a:srgbClr val="FF0000"/>
                </a:solidFill>
              </a:rPr>
              <a:t>„Cicha Noc”.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Święty Mikołaj przychodzi w towarzystwie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diabłów, czyli </a:t>
            </a:r>
            <a:r>
              <a:rPr lang="pl-PL" sz="3500" b="1" dirty="0" err="1" smtClean="0">
                <a:solidFill>
                  <a:srgbClr val="0000CC"/>
                </a:solidFill>
              </a:rPr>
              <a:t>Krampusów</a:t>
            </a:r>
            <a:r>
              <a:rPr lang="pl-PL" sz="3500" b="1" dirty="0" smtClean="0">
                <a:solidFill>
                  <a:srgbClr val="0000CC"/>
                </a:solidFill>
              </a:rPr>
              <a:t>. Są to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FF0000"/>
                </a:solidFill>
              </a:rPr>
              <a:t>przebierańcy, </a:t>
            </a:r>
            <a:r>
              <a:rPr lang="pl-PL" sz="3500" b="1" dirty="0" smtClean="0">
                <a:solidFill>
                  <a:srgbClr val="0000CC"/>
                </a:solidFill>
              </a:rPr>
              <a:t>którzy straszą nieposłuszne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3500" b="1" dirty="0" smtClean="0">
                <a:solidFill>
                  <a:srgbClr val="0000CC"/>
                </a:solidFill>
              </a:rPr>
              <a:t>dzieci !</a:t>
            </a:r>
            <a:endParaRPr lang="pl-PL" sz="3500" b="1" dirty="0">
              <a:solidFill>
                <a:srgbClr val="0000CC"/>
              </a:solidFill>
            </a:endParaRPr>
          </a:p>
        </p:txBody>
      </p:sp>
      <p:pic>
        <p:nvPicPr>
          <p:cNvPr id="8197" name="Picture 2" descr="http://www.ewangelizacja.pl/wp-content/uploads/2007/12/boze-narodzenie-bukowski_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005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285860"/>
            <a:ext cx="895350" cy="857250"/>
          </a:xfrm>
          <a:prstGeom prst="rect">
            <a:avLst/>
          </a:prstGeom>
          <a:noFill/>
        </p:spPr>
      </p:pic>
      <p:pic>
        <p:nvPicPr>
          <p:cNvPr id="13314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214950"/>
            <a:ext cx="2928958" cy="1214446"/>
          </a:xfrm>
          <a:prstGeom prst="rect">
            <a:avLst/>
          </a:prstGeom>
          <a:noFill/>
        </p:spPr>
      </p:pic>
      <p:pic>
        <p:nvPicPr>
          <p:cNvPr id="9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857628"/>
            <a:ext cx="642942" cy="786143"/>
          </a:xfrm>
          <a:prstGeom prst="rect">
            <a:avLst/>
          </a:prstGeom>
          <a:noFill/>
        </p:spPr>
      </p:pic>
      <p:pic>
        <p:nvPicPr>
          <p:cNvPr id="10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071810"/>
            <a:ext cx="642942" cy="786143"/>
          </a:xfrm>
          <a:prstGeom prst="rect">
            <a:avLst/>
          </a:prstGeom>
          <a:noFill/>
        </p:spPr>
      </p:pic>
      <p:pic>
        <p:nvPicPr>
          <p:cNvPr id="11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071678"/>
            <a:ext cx="642942" cy="786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orota\Desktop\puiwppl46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1142984"/>
            <a:ext cx="1785950" cy="528641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686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pl-PL" sz="5400" dirty="0" smtClean="0">
                <a:latin typeface="Bradley Hand ITC" pitchFamily="66" charset="0"/>
              </a:rPr>
              <a:t>   </a:t>
            </a:r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FRANCJA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4829180" cy="4625989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 smtClean="0">
                <a:solidFill>
                  <a:srgbClr val="0000CC"/>
                </a:solidFill>
              </a:rPr>
              <a:t>  Święta </a:t>
            </a:r>
            <a:r>
              <a:rPr lang="pl-PL" sz="2200" b="1" dirty="0">
                <a:solidFill>
                  <a:srgbClr val="0000CC"/>
                </a:solidFill>
              </a:rPr>
              <a:t>we Francji obchodzone są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w gronie rodziny i przyjaciół tylko </a:t>
            </a:r>
            <a:endParaRPr lang="pl-PL" sz="2200" b="1" dirty="0" smtClean="0">
              <a:solidFill>
                <a:srgbClr val="0000CC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 smtClean="0">
                <a:solidFill>
                  <a:srgbClr val="0000CC"/>
                </a:solidFill>
              </a:rPr>
              <a:t>                 25 grudnia.</a:t>
            </a:r>
            <a:endParaRPr lang="pl-PL" sz="2200" b="1" dirty="0">
              <a:solidFill>
                <a:srgbClr val="0000CC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 smtClean="0">
                <a:solidFill>
                  <a:srgbClr val="0000CC"/>
                </a:solidFill>
              </a:rPr>
              <a:t>W </a:t>
            </a:r>
            <a:r>
              <a:rPr lang="pl-PL" sz="2200" b="1" dirty="0">
                <a:solidFill>
                  <a:srgbClr val="0000CC"/>
                </a:solidFill>
              </a:rPr>
              <a:t>Wigilię dzieci zostawiają swoje buty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przy </a:t>
            </a:r>
            <a:r>
              <a:rPr lang="pl-PL" sz="2200" b="1" dirty="0" smtClean="0">
                <a:solidFill>
                  <a:srgbClr val="0000CC"/>
                </a:solidFill>
              </a:rPr>
              <a:t>kominku wierząc</a:t>
            </a:r>
            <a:r>
              <a:rPr lang="pl-PL" sz="2200" b="1" dirty="0">
                <a:solidFill>
                  <a:srgbClr val="0000CC"/>
                </a:solidFill>
              </a:rPr>
              <a:t>, że Mikołaj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(</a:t>
            </a:r>
            <a:r>
              <a:rPr lang="pl-PL" sz="2200" b="1" i="1" dirty="0" err="1">
                <a:solidFill>
                  <a:srgbClr val="0000CC"/>
                </a:solidFill>
              </a:rPr>
              <a:t>Père</a:t>
            </a:r>
            <a:r>
              <a:rPr lang="pl-PL" sz="2200" b="1" i="1" dirty="0">
                <a:solidFill>
                  <a:srgbClr val="0000CC"/>
                </a:solidFill>
              </a:rPr>
              <a:t> </a:t>
            </a:r>
            <a:r>
              <a:rPr lang="pl-PL" sz="2200" b="1" i="1" dirty="0" err="1">
                <a:solidFill>
                  <a:srgbClr val="0000CC"/>
                </a:solidFill>
              </a:rPr>
              <a:t>Noël</a:t>
            </a:r>
            <a:r>
              <a:rPr lang="pl-PL" sz="2200" b="1" dirty="0">
                <a:solidFill>
                  <a:srgbClr val="0000CC"/>
                </a:solidFill>
              </a:rPr>
              <a:t>) wypełni je prezentami.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Po uroczystej kolacji zostawia się na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dworze płonące </a:t>
            </a:r>
            <a:r>
              <a:rPr lang="pl-PL" sz="2200" b="1" dirty="0" smtClean="0">
                <a:solidFill>
                  <a:srgbClr val="0000CC"/>
                </a:solidFill>
              </a:rPr>
              <a:t>świeczki, </a:t>
            </a:r>
            <a:r>
              <a:rPr lang="pl-PL" sz="2200" b="1" dirty="0">
                <a:solidFill>
                  <a:srgbClr val="0000CC"/>
                </a:solidFill>
              </a:rPr>
              <a:t>na wypadek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gdyby przechodziła Matka Boska.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We Francji choinka zdobi mieszkanie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200" b="1" dirty="0">
                <a:solidFill>
                  <a:srgbClr val="0000CC"/>
                </a:solidFill>
              </a:rPr>
              <a:t>tylko jeden dzień. </a:t>
            </a:r>
          </a:p>
          <a:p>
            <a:endParaRPr lang="pl-PL" dirty="0"/>
          </a:p>
        </p:txBody>
      </p:sp>
      <p:pic>
        <p:nvPicPr>
          <p:cNvPr id="4" name="Obraz 9" descr="aaaa.jpg"/>
          <p:cNvPicPr>
            <a:picLocks noChangeAspect="1"/>
          </p:cNvPicPr>
          <p:nvPr/>
        </p:nvPicPr>
        <p:blipFill>
          <a:blip r:embed="rId4"/>
          <a:srcRect l="7291" t="2777" r="6250" b="16666"/>
          <a:stretch>
            <a:fillRect/>
          </a:stretch>
        </p:blipFill>
        <p:spPr bwMode="auto">
          <a:xfrm>
            <a:off x="5500694" y="500042"/>
            <a:ext cx="3301999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p.poniatowa.pl/images/scen/Slide5.jpg"/>
          <p:cNvPicPr>
            <a:picLocks noChangeAspect="1" noChangeArrowheads="1"/>
          </p:cNvPicPr>
          <p:nvPr/>
        </p:nvPicPr>
        <p:blipFill>
          <a:blip r:embed="rId5"/>
          <a:srcRect l="34375" r="18748" b="18056"/>
          <a:stretch>
            <a:fillRect/>
          </a:stretch>
        </p:blipFill>
        <p:spPr bwMode="auto">
          <a:xfrm>
            <a:off x="5429256" y="3429000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857628"/>
            <a:ext cx="895350" cy="857250"/>
          </a:xfrm>
          <a:prstGeom prst="rect">
            <a:avLst/>
          </a:prstGeom>
          <a:noFill/>
        </p:spPr>
      </p:pic>
      <p:pic>
        <p:nvPicPr>
          <p:cNvPr id="11266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857232"/>
            <a:ext cx="357190" cy="341990"/>
          </a:xfrm>
          <a:prstGeom prst="rect">
            <a:avLst/>
          </a:prstGeom>
          <a:noFill/>
        </p:spPr>
      </p:pic>
      <p:pic>
        <p:nvPicPr>
          <p:cNvPr id="8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5214950"/>
            <a:ext cx="1143008" cy="1397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obieta.byc.pl/graphics/GREECE1_439d49710e3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1480"/>
            <a:ext cx="3714776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b="1" dirty="0" smtClean="0">
                <a:solidFill>
                  <a:srgbClr val="0000CC"/>
                </a:solidFill>
                <a:latin typeface="Bradley Hand ITC" pitchFamily="66" charset="0"/>
              </a:rPr>
              <a:t>   </a:t>
            </a:r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GRECJA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215370" cy="4768865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l-PL" sz="2000" b="1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W </a:t>
            </a:r>
            <a:r>
              <a:rPr lang="pl-PL" sz="2000" b="1" dirty="0">
                <a:solidFill>
                  <a:srgbClr val="0000CC"/>
                </a:solidFill>
              </a:rPr>
              <a:t>Grecji </a:t>
            </a:r>
            <a:r>
              <a:rPr lang="pl-PL" sz="2000" b="1" dirty="0" smtClean="0">
                <a:solidFill>
                  <a:srgbClr val="0000CC"/>
                </a:solidFill>
              </a:rPr>
              <a:t>najważniejszym świątecznym </a:t>
            </a:r>
            <a:r>
              <a:rPr lang="pl-PL" sz="2000" b="1" dirty="0">
                <a:solidFill>
                  <a:srgbClr val="0000CC"/>
                </a:solidFill>
              </a:rPr>
              <a:t>dniem </a:t>
            </a:r>
            <a:endParaRPr lang="pl-PL" sz="2000" b="1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                jest </a:t>
            </a:r>
            <a:r>
              <a:rPr lang="pl-PL" sz="2000" b="1" dirty="0">
                <a:solidFill>
                  <a:srgbClr val="0000CC"/>
                </a:solidFill>
              </a:rPr>
              <a:t>25 </a:t>
            </a:r>
            <a:r>
              <a:rPr lang="pl-PL" sz="2000" b="1" dirty="0" smtClean="0">
                <a:solidFill>
                  <a:srgbClr val="0000CC"/>
                </a:solidFill>
              </a:rPr>
              <a:t>grudnia.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         Nie </a:t>
            </a:r>
            <a:r>
              <a:rPr lang="pl-PL" sz="2000" b="1" dirty="0">
                <a:solidFill>
                  <a:srgbClr val="0000CC"/>
                </a:solidFill>
              </a:rPr>
              <a:t>obchodzi się tu </a:t>
            </a:r>
            <a:r>
              <a:rPr lang="pl-PL" sz="2000" b="1" dirty="0" smtClean="0">
                <a:solidFill>
                  <a:srgbClr val="0000CC"/>
                </a:solidFill>
              </a:rPr>
              <a:t>Wigilii.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Dzieci dostają prezenty </a:t>
            </a:r>
            <a:r>
              <a:rPr lang="pl-PL" sz="2000" b="1" dirty="0">
                <a:solidFill>
                  <a:srgbClr val="0000CC"/>
                </a:solidFill>
              </a:rPr>
              <a:t>dopiero w </a:t>
            </a:r>
            <a:r>
              <a:rPr lang="pl-PL" sz="2000" b="1" dirty="0" smtClean="0">
                <a:solidFill>
                  <a:srgbClr val="0000CC"/>
                </a:solidFill>
              </a:rPr>
              <a:t>Nowy Rok,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a zgodnie</a:t>
            </a:r>
            <a:r>
              <a:rPr lang="pl-PL" sz="2000" b="1" dirty="0">
                <a:solidFill>
                  <a:srgbClr val="0000CC"/>
                </a:solidFill>
              </a:rPr>
              <a:t> </a:t>
            </a:r>
            <a:r>
              <a:rPr lang="pl-PL" sz="2000" b="1" dirty="0" smtClean="0">
                <a:solidFill>
                  <a:srgbClr val="0000CC"/>
                </a:solidFill>
              </a:rPr>
              <a:t>z </a:t>
            </a:r>
            <a:r>
              <a:rPr lang="pl-PL" sz="2000" b="1" dirty="0">
                <a:solidFill>
                  <a:srgbClr val="0000CC"/>
                </a:solidFill>
              </a:rPr>
              <a:t>tradycją przynosi </a:t>
            </a:r>
            <a:r>
              <a:rPr lang="pl-PL" sz="2000" b="1" dirty="0" smtClean="0">
                <a:solidFill>
                  <a:srgbClr val="0000CC"/>
                </a:solidFill>
              </a:rPr>
              <a:t>je </a:t>
            </a:r>
            <a:r>
              <a:rPr lang="pl-PL" sz="2000" b="1" dirty="0" smtClean="0">
                <a:solidFill>
                  <a:srgbClr val="FF0000"/>
                </a:solidFill>
              </a:rPr>
              <a:t>Święty Wasyl.</a:t>
            </a:r>
            <a:endParaRPr lang="pl-PL" sz="2000" b="1" dirty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Ksiądz </a:t>
            </a:r>
            <a:r>
              <a:rPr lang="pl-PL" sz="2000" b="1" dirty="0">
                <a:solidFill>
                  <a:srgbClr val="0000CC"/>
                </a:solidFill>
              </a:rPr>
              <a:t>chodzi od domu do domu </a:t>
            </a:r>
            <a:r>
              <a:rPr lang="pl-PL" sz="2000" b="1" dirty="0" smtClean="0">
                <a:solidFill>
                  <a:srgbClr val="0000CC"/>
                </a:solidFill>
              </a:rPr>
              <a:t>i kropi</a:t>
            </a:r>
            <a:endParaRPr lang="pl-PL" sz="2000" b="1" dirty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święconą </a:t>
            </a:r>
            <a:r>
              <a:rPr lang="pl-PL" sz="2000" b="1" dirty="0">
                <a:solidFill>
                  <a:srgbClr val="0000CC"/>
                </a:solidFill>
              </a:rPr>
              <a:t>wodą głównie </a:t>
            </a:r>
            <a:r>
              <a:rPr lang="pl-PL" sz="2000" b="1" dirty="0" smtClean="0">
                <a:solidFill>
                  <a:srgbClr val="0000CC"/>
                </a:solidFill>
              </a:rPr>
              <a:t>te miejsca, gdzie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mogą się znajdować </a:t>
            </a:r>
            <a:r>
              <a:rPr lang="pl-PL" sz="2000" b="1" i="1" dirty="0" err="1" smtClean="0">
                <a:solidFill>
                  <a:srgbClr val="0000CC"/>
                </a:solidFill>
              </a:rPr>
              <a:t>Kallikantzari</a:t>
            </a:r>
            <a:r>
              <a:rPr lang="pl-PL" sz="2000" b="1" i="1" dirty="0" smtClean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(złe duszki).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Zamiast choinki stawia się przystrojony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świątecznie </a:t>
            </a:r>
            <a:r>
              <a:rPr lang="pl-PL" sz="2000" b="1" dirty="0" smtClean="0">
                <a:solidFill>
                  <a:srgbClr val="FF0000"/>
                </a:solidFill>
              </a:rPr>
              <a:t>model żaglowca.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Jest to w tym kraju najważniejszy symbol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bożonarodzeniowy.</a:t>
            </a:r>
            <a:endParaRPr lang="pl-PL" sz="2000" b="1" dirty="0">
              <a:solidFill>
                <a:srgbClr val="0000CC"/>
              </a:solidFill>
            </a:endParaRPr>
          </a:p>
        </p:txBody>
      </p:sp>
      <p:pic>
        <p:nvPicPr>
          <p:cNvPr id="10241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929066"/>
            <a:ext cx="1268421" cy="1214446"/>
          </a:xfrm>
          <a:prstGeom prst="rect">
            <a:avLst/>
          </a:prstGeom>
          <a:noFill/>
        </p:spPr>
      </p:pic>
      <p:pic>
        <p:nvPicPr>
          <p:cNvPr id="10242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42852"/>
            <a:ext cx="1357322" cy="1299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2955945" cy="283016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/>
              <a:t> </a:t>
            </a:r>
            <a:r>
              <a:rPr lang="pl-PL" b="1" dirty="0" smtClean="0"/>
              <a:t>    </a:t>
            </a:r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BELGIA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85860"/>
            <a:ext cx="4643470" cy="5143536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dirty="0" smtClean="0"/>
              <a:t>   </a:t>
            </a:r>
            <a:r>
              <a:rPr lang="pl-PL" sz="2000" b="1" dirty="0" smtClean="0">
                <a:solidFill>
                  <a:srgbClr val="0000CC"/>
                </a:solidFill>
              </a:rPr>
              <a:t>   Świąteczny </a:t>
            </a:r>
            <a:r>
              <a:rPr lang="pl-PL" sz="2000" b="1" dirty="0">
                <a:solidFill>
                  <a:srgbClr val="0000CC"/>
                </a:solidFill>
              </a:rPr>
              <a:t>nastrój panuje już od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    listopada</a:t>
            </a:r>
            <a:r>
              <a:rPr lang="pl-PL" sz="2000" b="1" dirty="0">
                <a:solidFill>
                  <a:srgbClr val="0000CC"/>
                </a:solidFill>
              </a:rPr>
              <a:t>, kiedy to na rynku </a:t>
            </a:r>
            <a:r>
              <a:rPr lang="pl-PL" sz="2000" b="1" dirty="0" smtClean="0">
                <a:solidFill>
                  <a:srgbClr val="0000CC"/>
                </a:solidFill>
              </a:rPr>
              <a:t>               w Brukseli  staje </a:t>
            </a:r>
            <a:r>
              <a:rPr lang="pl-PL" sz="2000" b="1" dirty="0">
                <a:solidFill>
                  <a:srgbClr val="0000CC"/>
                </a:solidFill>
              </a:rPr>
              <a:t>szopka z </a:t>
            </a:r>
            <a:r>
              <a:rPr lang="pl-PL" sz="2000" b="1" i="1" dirty="0">
                <a:solidFill>
                  <a:srgbClr val="0000CC"/>
                </a:solidFill>
              </a:rPr>
              <a:t>żywymi zwierzętami </a:t>
            </a:r>
            <a:r>
              <a:rPr lang="pl-PL" sz="2000" b="1" dirty="0" smtClean="0">
                <a:solidFill>
                  <a:srgbClr val="0000CC"/>
                </a:solidFill>
              </a:rPr>
              <a:t>i </a:t>
            </a:r>
            <a:r>
              <a:rPr lang="pl-PL" sz="2000" b="1" dirty="0">
                <a:solidFill>
                  <a:srgbClr val="0000CC"/>
                </a:solidFill>
              </a:rPr>
              <a:t>wysoka choinka. </a:t>
            </a:r>
            <a:r>
              <a:rPr lang="pl-PL" sz="2000" b="1" dirty="0" smtClean="0">
                <a:solidFill>
                  <a:srgbClr val="0000CC"/>
                </a:solidFill>
              </a:rPr>
              <a:t>  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 smtClean="0">
                <a:solidFill>
                  <a:srgbClr val="0000CC"/>
                </a:solidFill>
              </a:rPr>
              <a:t>    W </a:t>
            </a:r>
            <a:r>
              <a:rPr lang="pl-PL" sz="2000" b="1" dirty="0">
                <a:solidFill>
                  <a:srgbClr val="0000CC"/>
                </a:solidFill>
              </a:rPr>
              <a:t>Wigilię, głównie dzieci, </a:t>
            </a:r>
            <a:r>
              <a:rPr lang="pl-PL" sz="2000" b="1" dirty="0" smtClean="0">
                <a:solidFill>
                  <a:srgbClr val="0000CC"/>
                </a:solidFill>
              </a:rPr>
              <a:t>odwiedza Święty </a:t>
            </a:r>
            <a:r>
              <a:rPr lang="pl-PL" sz="2000" b="1" dirty="0">
                <a:solidFill>
                  <a:srgbClr val="0000CC"/>
                </a:solidFill>
              </a:rPr>
              <a:t>Mikołaj, który przed </a:t>
            </a:r>
            <a:r>
              <a:rPr lang="pl-PL" sz="2000" b="1" dirty="0" smtClean="0">
                <a:solidFill>
                  <a:srgbClr val="0000CC"/>
                </a:solidFill>
              </a:rPr>
              <a:t>północą zostawia </a:t>
            </a:r>
            <a:r>
              <a:rPr lang="pl-PL" sz="2000" b="1" dirty="0">
                <a:solidFill>
                  <a:srgbClr val="0000CC"/>
                </a:solidFill>
              </a:rPr>
              <a:t>dla nich prezenty </a:t>
            </a:r>
            <a:r>
              <a:rPr lang="pl-PL" sz="2000" b="1" dirty="0" smtClean="0">
                <a:solidFill>
                  <a:srgbClr val="0000CC"/>
                </a:solidFill>
              </a:rPr>
              <a:t>pod choinką. Belgowie </a:t>
            </a:r>
            <a:r>
              <a:rPr lang="pl-PL" sz="2000" b="1" dirty="0">
                <a:solidFill>
                  <a:srgbClr val="0000CC"/>
                </a:solidFill>
              </a:rPr>
              <a:t>świętują </a:t>
            </a:r>
            <a:r>
              <a:rPr lang="pl-PL" sz="2000" b="1" dirty="0" smtClean="0">
                <a:solidFill>
                  <a:srgbClr val="0000CC"/>
                </a:solidFill>
              </a:rPr>
              <a:t>              25 grudnia dzień Bożego Narodzenia, natomiast 26 grudnia </a:t>
            </a:r>
            <a:r>
              <a:rPr lang="pl-PL" sz="2000" b="1" dirty="0">
                <a:solidFill>
                  <a:srgbClr val="0000CC"/>
                </a:solidFill>
              </a:rPr>
              <a:t>jest normalnym dniem pracy. </a:t>
            </a:r>
            <a:r>
              <a:rPr lang="pl-PL" sz="2000" b="1" dirty="0" smtClean="0">
                <a:solidFill>
                  <a:srgbClr val="0000CC"/>
                </a:solidFill>
              </a:rPr>
              <a:t> Noc wigilijna </a:t>
            </a:r>
            <a:r>
              <a:rPr lang="pl-PL" sz="2000" b="1" dirty="0">
                <a:solidFill>
                  <a:srgbClr val="0000CC"/>
                </a:solidFill>
              </a:rPr>
              <a:t>to dla wielu Belgów </a:t>
            </a:r>
            <a:r>
              <a:rPr lang="pl-PL" sz="2000" b="1" dirty="0" smtClean="0">
                <a:solidFill>
                  <a:srgbClr val="0000CC"/>
                </a:solidFill>
              </a:rPr>
              <a:t>jedyną okazją </a:t>
            </a:r>
            <a:r>
              <a:rPr lang="pl-PL" sz="2000" b="1" dirty="0">
                <a:solidFill>
                  <a:srgbClr val="0000CC"/>
                </a:solidFill>
              </a:rPr>
              <a:t>w roku, żeby zajrzeć do </a:t>
            </a:r>
            <a:r>
              <a:rPr lang="pl-PL" sz="2000" b="1" dirty="0" smtClean="0">
                <a:solidFill>
                  <a:srgbClr val="0000CC"/>
                </a:solidFill>
              </a:rPr>
              <a:t>kościoła. Wtedy </a:t>
            </a:r>
            <a:r>
              <a:rPr lang="pl-PL" sz="2000" b="1" dirty="0">
                <a:solidFill>
                  <a:srgbClr val="0000CC"/>
                </a:solidFill>
              </a:rPr>
              <a:t>też przypominają sobie </a:t>
            </a:r>
            <a:r>
              <a:rPr lang="pl-PL" sz="2000" b="1" dirty="0" smtClean="0">
                <a:solidFill>
                  <a:srgbClr val="0000CC"/>
                </a:solidFill>
              </a:rPr>
              <a:t>kolędy, bowiem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000" b="1" dirty="0">
                <a:solidFill>
                  <a:srgbClr val="0000CC"/>
                </a:solidFill>
              </a:rPr>
              <a:t> </a:t>
            </a:r>
            <a:r>
              <a:rPr lang="pl-PL" sz="2000" b="1" dirty="0" smtClean="0">
                <a:solidFill>
                  <a:srgbClr val="0000CC"/>
                </a:solidFill>
              </a:rPr>
              <a:t>   w </a:t>
            </a:r>
            <a:r>
              <a:rPr lang="pl-PL" sz="2000" b="1" dirty="0">
                <a:solidFill>
                  <a:srgbClr val="0000CC"/>
                </a:solidFill>
              </a:rPr>
              <a:t>domach nikt już ich nie </a:t>
            </a:r>
            <a:r>
              <a:rPr lang="pl-PL" sz="2000" b="1" dirty="0" smtClean="0">
                <a:solidFill>
                  <a:srgbClr val="0000CC"/>
                </a:solidFill>
              </a:rPr>
              <a:t>śpiewa.</a:t>
            </a:r>
            <a:endParaRPr lang="pl-PL" sz="2000" b="1" dirty="0">
              <a:solidFill>
                <a:srgbClr val="0000CC"/>
              </a:solidFill>
            </a:endParaRPr>
          </a:p>
        </p:txBody>
      </p:sp>
      <p:pic>
        <p:nvPicPr>
          <p:cNvPr id="4" name="Picture 6" descr="Mikołaj i jego motocykl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że Narodze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6"/>
            <a:ext cx="3833814" cy="29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7" y="142852"/>
            <a:ext cx="1268421" cy="1214446"/>
          </a:xfrm>
          <a:prstGeom prst="rect">
            <a:avLst/>
          </a:prstGeom>
          <a:noFill/>
        </p:spPr>
      </p:pic>
      <p:pic>
        <p:nvPicPr>
          <p:cNvPr id="12292" name="Picture 4" descr="C:\Users\Dorota\Desktop\gwiazd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643314"/>
            <a:ext cx="298449" cy="285749"/>
          </a:xfrm>
          <a:prstGeom prst="rect">
            <a:avLst/>
          </a:prstGeom>
          <a:noFill/>
        </p:spPr>
      </p:pic>
      <p:pic>
        <p:nvPicPr>
          <p:cNvPr id="10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785818" cy="752379"/>
          </a:xfrm>
          <a:prstGeom prst="rect">
            <a:avLst/>
          </a:prstGeom>
          <a:noFill/>
        </p:spPr>
      </p:pic>
      <p:pic>
        <p:nvPicPr>
          <p:cNvPr id="11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785926"/>
            <a:ext cx="642942" cy="786143"/>
          </a:xfrm>
          <a:prstGeom prst="rect">
            <a:avLst/>
          </a:prstGeom>
          <a:noFill/>
        </p:spPr>
      </p:pic>
      <p:pic>
        <p:nvPicPr>
          <p:cNvPr id="12293" name="Picture 5" descr="C:\Users\Dorota\Desktop\puiwppl46l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85720" y="500042"/>
            <a:ext cx="642942" cy="923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orota\Desktop\puiwppl46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1186946"/>
            <a:ext cx="2428892" cy="523145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HISZPANIA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85860"/>
            <a:ext cx="4786346" cy="4840303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1900" dirty="0" smtClean="0"/>
              <a:t>  </a:t>
            </a:r>
            <a:endParaRPr lang="pl-PL" sz="240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b="1" dirty="0" smtClean="0">
                <a:solidFill>
                  <a:srgbClr val="0000CC"/>
                </a:solidFill>
              </a:rPr>
              <a:t>       Czas </a:t>
            </a:r>
            <a:r>
              <a:rPr lang="pl-PL" sz="2400" b="1" dirty="0">
                <a:solidFill>
                  <a:srgbClr val="0000CC"/>
                </a:solidFill>
              </a:rPr>
              <a:t>świąt Bożego Narodzenia rozpoczyna </a:t>
            </a:r>
            <a:r>
              <a:rPr lang="pl-PL" sz="2400" b="1" dirty="0" smtClean="0">
                <a:solidFill>
                  <a:srgbClr val="0000CC"/>
                </a:solidFill>
              </a:rPr>
              <a:t>się  </a:t>
            </a:r>
            <a:r>
              <a:rPr lang="pl-PL" sz="2400" b="1" dirty="0">
                <a:solidFill>
                  <a:srgbClr val="0000CC"/>
                </a:solidFill>
              </a:rPr>
              <a:t>w Hiszpanii </a:t>
            </a:r>
            <a:r>
              <a:rPr lang="pl-PL" sz="2400" b="1" dirty="0" smtClean="0">
                <a:solidFill>
                  <a:srgbClr val="0000CC"/>
                </a:solidFill>
              </a:rPr>
              <a:t> 22 grudnia tradycyjnym    losowaniem wielkiej </a:t>
            </a:r>
            <a:r>
              <a:rPr lang="pl-PL" sz="2400" b="1" dirty="0">
                <a:solidFill>
                  <a:srgbClr val="0000CC"/>
                </a:solidFill>
              </a:rPr>
              <a:t>loterii </a:t>
            </a:r>
            <a:r>
              <a:rPr lang="pl-PL" sz="2400" b="1" dirty="0" smtClean="0">
                <a:solidFill>
                  <a:srgbClr val="0000CC"/>
                </a:solidFill>
              </a:rPr>
              <a:t>świątecznej. Wtedy </a:t>
            </a:r>
            <a:r>
              <a:rPr lang="pl-PL" sz="2400" b="1" dirty="0">
                <a:solidFill>
                  <a:srgbClr val="0000CC"/>
                </a:solidFill>
              </a:rPr>
              <a:t>także </a:t>
            </a:r>
            <a:r>
              <a:rPr lang="pl-PL" sz="2400" b="1" dirty="0" smtClean="0">
                <a:solidFill>
                  <a:srgbClr val="0000CC"/>
                </a:solidFill>
              </a:rPr>
              <a:t> rozpoczynają się </a:t>
            </a:r>
            <a:r>
              <a:rPr lang="pl-PL" sz="2400" b="1" dirty="0">
                <a:solidFill>
                  <a:srgbClr val="0000CC"/>
                </a:solidFill>
              </a:rPr>
              <a:t>ferie zimowe w szkołach</a:t>
            </a:r>
            <a:r>
              <a:rPr lang="pl-PL" sz="2400" b="1" dirty="0" smtClean="0">
                <a:solidFill>
                  <a:srgbClr val="0000CC"/>
                </a:solidFill>
              </a:rPr>
              <a:t>.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b="1" dirty="0" smtClean="0">
                <a:solidFill>
                  <a:srgbClr val="0000CC"/>
                </a:solidFill>
              </a:rPr>
              <a:t>    Wigilię </a:t>
            </a:r>
            <a:r>
              <a:rPr lang="pl-PL" sz="2400" b="1" dirty="0">
                <a:solidFill>
                  <a:srgbClr val="0000CC"/>
                </a:solidFill>
              </a:rPr>
              <a:t>zwaną </a:t>
            </a:r>
            <a:r>
              <a:rPr lang="pl-PL" sz="2400" b="1" dirty="0" smtClean="0">
                <a:solidFill>
                  <a:srgbClr val="0000CC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„Dobra Noc”, </a:t>
            </a:r>
            <a:r>
              <a:rPr lang="pl-PL" sz="2400" b="1" dirty="0">
                <a:solidFill>
                  <a:srgbClr val="0000CC"/>
                </a:solidFill>
              </a:rPr>
              <a:t>świętuje się </a:t>
            </a:r>
            <a:r>
              <a:rPr lang="pl-PL" sz="2400" b="1" dirty="0" smtClean="0">
                <a:solidFill>
                  <a:srgbClr val="0000CC"/>
                </a:solidFill>
              </a:rPr>
              <a:t> w </a:t>
            </a:r>
            <a:r>
              <a:rPr lang="pl-PL" sz="2400" b="1" dirty="0">
                <a:solidFill>
                  <a:srgbClr val="0000CC"/>
                </a:solidFill>
              </a:rPr>
              <a:t>domu razem  z rodziną. </a:t>
            </a:r>
            <a:endParaRPr lang="pl-PL" sz="2400" b="1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b="1" dirty="0" smtClean="0">
                <a:solidFill>
                  <a:srgbClr val="0000CC"/>
                </a:solidFill>
              </a:rPr>
              <a:t>    Około godz. 22.00 </a:t>
            </a:r>
            <a:r>
              <a:rPr lang="pl-PL" sz="2400" b="1" dirty="0">
                <a:solidFill>
                  <a:srgbClr val="0000CC"/>
                </a:solidFill>
              </a:rPr>
              <a:t>wszyscy zbierają się wokół stołu </a:t>
            </a:r>
            <a:r>
              <a:rPr lang="pl-PL" sz="2400" b="1" dirty="0" smtClean="0">
                <a:solidFill>
                  <a:srgbClr val="0000CC"/>
                </a:solidFill>
              </a:rPr>
              <a:t>przy uroczystej kolacji. Potem </a:t>
            </a:r>
            <a:r>
              <a:rPr lang="pl-PL" sz="2400" b="1" dirty="0">
                <a:solidFill>
                  <a:srgbClr val="0000CC"/>
                </a:solidFill>
              </a:rPr>
              <a:t>wiele osób udaje się </a:t>
            </a:r>
            <a:r>
              <a:rPr lang="pl-PL" sz="2400" b="1" dirty="0" smtClean="0">
                <a:solidFill>
                  <a:srgbClr val="0000CC"/>
                </a:solidFill>
              </a:rPr>
              <a:t>o północy do </a:t>
            </a:r>
            <a:r>
              <a:rPr lang="pl-PL" sz="2400" b="1" dirty="0">
                <a:solidFill>
                  <a:srgbClr val="0000CC"/>
                </a:solidFill>
              </a:rPr>
              <a:t>kościoła na </a:t>
            </a:r>
            <a:r>
              <a:rPr lang="pl-PL" sz="2400" b="1" dirty="0" smtClean="0">
                <a:solidFill>
                  <a:srgbClr val="0000CC"/>
                </a:solidFill>
              </a:rPr>
              <a:t>mszę, </a:t>
            </a:r>
            <a:r>
              <a:rPr lang="pl-PL" sz="2400" b="1" dirty="0">
                <a:solidFill>
                  <a:srgbClr val="0000CC"/>
                </a:solidFill>
              </a:rPr>
              <a:t>która </a:t>
            </a:r>
            <a:r>
              <a:rPr lang="pl-PL" sz="2400" b="1" dirty="0" smtClean="0">
                <a:solidFill>
                  <a:srgbClr val="0000CC"/>
                </a:solidFill>
              </a:rPr>
              <a:t>nazywa </a:t>
            </a:r>
            <a:r>
              <a:rPr lang="pl-PL" sz="2400" b="1" dirty="0">
                <a:solidFill>
                  <a:srgbClr val="0000CC"/>
                </a:solidFill>
              </a:rPr>
              <a:t>się "</a:t>
            </a:r>
            <a:r>
              <a:rPr lang="pl-PL" sz="2400" b="1" i="1" dirty="0">
                <a:solidFill>
                  <a:srgbClr val="0000CC"/>
                </a:solidFill>
              </a:rPr>
              <a:t>misa del </a:t>
            </a:r>
            <a:r>
              <a:rPr lang="pl-PL" sz="2400" b="1" i="1" dirty="0" err="1">
                <a:solidFill>
                  <a:srgbClr val="0000CC"/>
                </a:solidFill>
              </a:rPr>
              <a:t>gallo</a:t>
            </a:r>
            <a:r>
              <a:rPr lang="pl-PL" sz="2400" b="1" dirty="0">
                <a:solidFill>
                  <a:srgbClr val="0000CC"/>
                </a:solidFill>
              </a:rPr>
              <a:t>", czyli </a:t>
            </a:r>
            <a:r>
              <a:rPr lang="pl-PL" sz="2400" b="1" dirty="0">
                <a:solidFill>
                  <a:srgbClr val="FF0000"/>
                </a:solidFill>
              </a:rPr>
              <a:t>"msza kogucia".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b="1" dirty="0">
                <a:solidFill>
                  <a:srgbClr val="0000CC"/>
                </a:solidFill>
              </a:rPr>
              <a:t> </a:t>
            </a:r>
            <a:r>
              <a:rPr lang="pl-PL" sz="2400" b="1" dirty="0" smtClean="0">
                <a:solidFill>
                  <a:srgbClr val="0000CC"/>
                </a:solidFill>
              </a:rPr>
              <a:t>    </a:t>
            </a:r>
            <a:r>
              <a:rPr lang="pl-PL" sz="2400" b="1" dirty="0">
                <a:solidFill>
                  <a:srgbClr val="0000CC"/>
                </a:solidFill>
              </a:rPr>
              <a:t>W Hiszpanii istnieje </a:t>
            </a:r>
            <a:r>
              <a:rPr lang="pl-PL" sz="2400" b="1" dirty="0" smtClean="0">
                <a:solidFill>
                  <a:srgbClr val="0000CC"/>
                </a:solidFill>
              </a:rPr>
              <a:t>tradycja  choinki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b="1" dirty="0">
                <a:solidFill>
                  <a:srgbClr val="0000CC"/>
                </a:solidFill>
              </a:rPr>
              <a:t> </a:t>
            </a:r>
            <a:r>
              <a:rPr lang="pl-PL" sz="2400" b="1" dirty="0" smtClean="0">
                <a:solidFill>
                  <a:srgbClr val="0000CC"/>
                </a:solidFill>
              </a:rPr>
              <a:t>   </a:t>
            </a:r>
            <a:r>
              <a:rPr lang="pl-PL" sz="2400" b="1" dirty="0">
                <a:solidFill>
                  <a:srgbClr val="0000CC"/>
                </a:solidFill>
              </a:rPr>
              <a:t>i świętego Mikołaja, ale </a:t>
            </a:r>
            <a:r>
              <a:rPr lang="pl-PL" sz="2400" b="1" dirty="0" smtClean="0">
                <a:solidFill>
                  <a:srgbClr val="0000CC"/>
                </a:solidFill>
              </a:rPr>
              <a:t>bardziej popularna </a:t>
            </a:r>
            <a:r>
              <a:rPr lang="pl-PL" sz="2400" b="1" dirty="0">
                <a:solidFill>
                  <a:srgbClr val="0000CC"/>
                </a:solidFill>
              </a:rPr>
              <a:t>jest </a:t>
            </a:r>
            <a:r>
              <a:rPr lang="pl-PL" sz="2400" b="1" i="1" dirty="0">
                <a:solidFill>
                  <a:srgbClr val="0000CC"/>
                </a:solidFill>
              </a:rPr>
              <a:t>szopka. </a:t>
            </a:r>
            <a:endParaRPr lang="pl-PL" sz="2400" b="1" i="1" dirty="0" smtClean="0">
              <a:solidFill>
                <a:srgbClr val="0000CC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l-PL" sz="2400" b="1" dirty="0">
                <a:solidFill>
                  <a:srgbClr val="0000CC"/>
                </a:solidFill>
              </a:rPr>
              <a:t> </a:t>
            </a:r>
            <a:r>
              <a:rPr lang="pl-PL" sz="2400" b="1" dirty="0" smtClean="0">
                <a:solidFill>
                  <a:srgbClr val="0000CC"/>
                </a:solidFill>
              </a:rPr>
              <a:t>   Jednak najhuczniej obchodzone </a:t>
            </a:r>
            <a:r>
              <a:rPr lang="pl-PL" sz="2400" b="1" dirty="0">
                <a:solidFill>
                  <a:srgbClr val="0000CC"/>
                </a:solidFill>
              </a:rPr>
              <a:t>jest </a:t>
            </a:r>
            <a:r>
              <a:rPr lang="pl-PL" sz="2400" b="1" dirty="0" smtClean="0">
                <a:solidFill>
                  <a:srgbClr val="0000CC"/>
                </a:solidFill>
              </a:rPr>
              <a:t>święto Trzech Króli.</a:t>
            </a:r>
            <a:endParaRPr lang="pl-PL" sz="2400" b="1" dirty="0">
              <a:solidFill>
                <a:srgbClr val="0000CC"/>
              </a:solidFill>
            </a:endParaRPr>
          </a:p>
          <a:p>
            <a:endParaRPr lang="pl-PL" dirty="0"/>
          </a:p>
        </p:txBody>
      </p:sp>
      <p:pic>
        <p:nvPicPr>
          <p:cNvPr id="4" name="Picture 2" descr="http://discovereurope.esn.pl/media/photos/2008/03/30/800x600_DSCF2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66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republika.pl/blog_rv_659219/1235842/tr/692421-feliz_navidad-madr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38"/>
            <a:ext cx="3857652" cy="29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7166"/>
            <a:ext cx="895350" cy="857250"/>
          </a:xfrm>
          <a:prstGeom prst="rect">
            <a:avLst/>
          </a:prstGeom>
          <a:noFill/>
        </p:spPr>
      </p:pic>
      <p:pic>
        <p:nvPicPr>
          <p:cNvPr id="9218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500702"/>
            <a:ext cx="857256" cy="820777"/>
          </a:xfrm>
          <a:prstGeom prst="rect">
            <a:avLst/>
          </a:prstGeom>
          <a:noFill/>
        </p:spPr>
      </p:pic>
      <p:pic>
        <p:nvPicPr>
          <p:cNvPr id="8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7" y="142852"/>
            <a:ext cx="1268421" cy="1214446"/>
          </a:xfrm>
          <a:prstGeom prst="rect">
            <a:avLst/>
          </a:prstGeom>
          <a:noFill/>
        </p:spPr>
      </p:pic>
      <p:pic>
        <p:nvPicPr>
          <p:cNvPr id="9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00438"/>
            <a:ext cx="1268421" cy="1214446"/>
          </a:xfrm>
          <a:prstGeom prst="rect">
            <a:avLst/>
          </a:prstGeom>
          <a:noFill/>
        </p:spPr>
      </p:pic>
      <p:pic>
        <p:nvPicPr>
          <p:cNvPr id="10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643314"/>
            <a:ext cx="642942" cy="786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643313"/>
            <a:ext cx="1836750" cy="175859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HOLANDIA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14422"/>
            <a:ext cx="500066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0000CC"/>
                </a:solidFill>
              </a:rPr>
              <a:t> </a:t>
            </a:r>
            <a:r>
              <a:rPr lang="pl-PL" sz="2000" dirty="0" smtClean="0">
                <a:solidFill>
                  <a:srgbClr val="0000CC"/>
                </a:solidFill>
              </a:rPr>
              <a:t>    </a:t>
            </a:r>
          </a:p>
          <a:p>
            <a:pPr>
              <a:buNone/>
            </a:pPr>
            <a:r>
              <a:rPr lang="pl-PL" sz="2100" b="1" dirty="0">
                <a:solidFill>
                  <a:srgbClr val="0000CC"/>
                </a:solidFill>
              </a:rPr>
              <a:t> </a:t>
            </a:r>
            <a:r>
              <a:rPr lang="pl-PL" sz="2100" b="1" dirty="0" smtClean="0">
                <a:solidFill>
                  <a:srgbClr val="0000CC"/>
                </a:solidFill>
              </a:rPr>
              <a:t>      W Holandii nie ma wieczerzy wigilijnej, ani prezentów pod choinką.                Święta obchodzone są 25 i 26 grudnia. Holendrzy pielęgnują tradycję pasterki. Nie ma tu specjalnych potraw świątecznych, czy wypieków. Przed domami są choinki bogato ozdobione sznurami lampek i świątecznie udekorowane okna.</a:t>
            </a:r>
          </a:p>
          <a:p>
            <a:pPr>
              <a:buNone/>
            </a:pPr>
            <a:r>
              <a:rPr lang="pl-PL" sz="2100" b="1" dirty="0" smtClean="0">
                <a:solidFill>
                  <a:srgbClr val="0000CC"/>
                </a:solidFill>
              </a:rPr>
              <a:t>     Każda rodzina z okazji świąt Bożego Narodzenia wysyła około 30 - 50 kartek, a te, które dostaje, wywiesza   </a:t>
            </a:r>
          </a:p>
          <a:p>
            <a:pPr>
              <a:buNone/>
            </a:pPr>
            <a:r>
              <a:rPr lang="pl-PL" sz="2100" b="1" dirty="0" smtClean="0">
                <a:solidFill>
                  <a:srgbClr val="0000CC"/>
                </a:solidFill>
              </a:rPr>
              <a:t>     w oknach bądź ustawia na komodach. </a:t>
            </a:r>
            <a:r>
              <a:rPr lang="pl-PL" sz="2200" dirty="0" smtClean="0"/>
              <a:t/>
            </a:r>
            <a:br>
              <a:rPr lang="pl-PL" sz="2200" dirty="0" smtClean="0"/>
            </a:br>
            <a:endParaRPr lang="pl-PL" sz="2200" dirty="0" smtClean="0"/>
          </a:p>
          <a:p>
            <a:endParaRPr lang="pl-PL" sz="2000" dirty="0"/>
          </a:p>
        </p:txBody>
      </p:sp>
      <p:pic>
        <p:nvPicPr>
          <p:cNvPr id="4" name="Picture 2" descr="Mikola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290"/>
            <a:ext cx="2643206" cy="37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6" descr="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71942"/>
            <a:ext cx="3619496" cy="246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42"/>
            <a:ext cx="596904" cy="571504"/>
          </a:xfrm>
          <a:prstGeom prst="rect">
            <a:avLst/>
          </a:prstGeom>
          <a:noFill/>
        </p:spPr>
      </p:pic>
      <p:pic>
        <p:nvPicPr>
          <p:cNvPr id="8194" name="Picture 2" descr="C:\Users\Dorota\Desktop\puiwppl46l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142983"/>
            <a:ext cx="2247901" cy="4841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5400" b="1" dirty="0" smtClean="0">
                <a:solidFill>
                  <a:srgbClr val="0000CC"/>
                </a:solidFill>
                <a:latin typeface="Bradley Hand ITC" pitchFamily="66" charset="0"/>
              </a:rPr>
              <a:t>  </a:t>
            </a:r>
            <a:r>
              <a:rPr lang="pl-PL" sz="5400" b="1" dirty="0" smtClean="0">
                <a:solidFill>
                  <a:srgbClr val="0000CC"/>
                </a:solidFill>
                <a:latin typeface="Lucida Calligraphy" pitchFamily="66" charset="0"/>
              </a:rPr>
              <a:t>NIEMCY </a:t>
            </a:r>
            <a:endParaRPr lang="pl-PL" sz="5400" b="1" dirty="0">
              <a:solidFill>
                <a:srgbClr val="0000CC"/>
              </a:solidFill>
              <a:latin typeface="Lucida Calligraphy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4714908" cy="4697427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</a:pPr>
            <a:r>
              <a:rPr lang="pl-PL" sz="2000" dirty="0" smtClean="0">
                <a:solidFill>
                  <a:srgbClr val="0000CC"/>
                </a:solidFill>
              </a:rPr>
              <a:t>    </a:t>
            </a:r>
            <a:r>
              <a:rPr lang="pl-PL" sz="2200" dirty="0" smtClean="0">
                <a:solidFill>
                  <a:srgbClr val="0000CC"/>
                </a:solidFill>
              </a:rPr>
              <a:t>    </a:t>
            </a:r>
            <a:r>
              <a:rPr lang="en-US" sz="2200" b="1" dirty="0" smtClean="0">
                <a:solidFill>
                  <a:srgbClr val="0000CC"/>
                </a:solidFill>
              </a:rPr>
              <a:t>W </a:t>
            </a:r>
            <a:r>
              <a:rPr lang="en-US" sz="2200" b="1" dirty="0" err="1" smtClean="0">
                <a:solidFill>
                  <a:srgbClr val="0000CC"/>
                </a:solidFill>
              </a:rPr>
              <a:t>Niemczech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Boże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Narodzenie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nazywa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się</a:t>
            </a:r>
            <a:r>
              <a:rPr lang="pl-PL" sz="2200" b="1" dirty="0">
                <a:solidFill>
                  <a:srgbClr val="0000CC"/>
                </a:solidFill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</a:rPr>
              <a:t>Weihnachten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i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zaczyna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się</a:t>
            </a:r>
            <a:r>
              <a:rPr lang="en-US" sz="2200" b="1" dirty="0" smtClean="0">
                <a:solidFill>
                  <a:srgbClr val="0000CC"/>
                </a:solidFill>
              </a:rPr>
              <a:t> do </a:t>
            </a:r>
            <a:r>
              <a:rPr lang="en-US" sz="2200" b="1" dirty="0" err="1" smtClean="0">
                <a:solidFill>
                  <a:srgbClr val="0000CC"/>
                </a:solidFill>
              </a:rPr>
              <a:t>niego</a:t>
            </a:r>
            <a:r>
              <a:rPr lang="pl-PL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przygotowywać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już</a:t>
            </a:r>
            <a:r>
              <a:rPr lang="pl-PL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od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początku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Adwentu</a:t>
            </a:r>
            <a:r>
              <a:rPr lang="en-US" sz="2200" b="1" dirty="0" smtClean="0">
                <a:solidFill>
                  <a:srgbClr val="0000CC"/>
                </a:solidFill>
              </a:rPr>
              <a:t>. Mali </a:t>
            </a:r>
            <a:r>
              <a:rPr lang="en-US" sz="2200" b="1" dirty="0" err="1" smtClean="0">
                <a:solidFill>
                  <a:srgbClr val="0000CC"/>
                </a:solidFill>
              </a:rPr>
              <a:t>Niemcy</a:t>
            </a:r>
            <a:r>
              <a:rPr lang="pl-PL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korzystają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pl-PL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</a:rPr>
              <a:t>z </a:t>
            </a:r>
            <a:r>
              <a:rPr lang="en-US" sz="2200" b="1" dirty="0" err="1" smtClean="0">
                <a:solidFill>
                  <a:srgbClr val="FF0000"/>
                </a:solidFill>
              </a:rPr>
              <a:t>kalendarza</a:t>
            </a:r>
            <a:r>
              <a:rPr lang="pl-PL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adwentowego</a:t>
            </a:r>
            <a:r>
              <a:rPr lang="en-US" sz="2200" b="1" dirty="0" smtClean="0">
                <a:solidFill>
                  <a:srgbClr val="0000CC"/>
                </a:solidFill>
              </a:rPr>
              <a:t> </a:t>
            </a:r>
            <a:r>
              <a:rPr lang="pl-PL" sz="2200" b="1" dirty="0" smtClean="0">
                <a:solidFill>
                  <a:srgbClr val="0000CC"/>
                </a:solidFill>
              </a:rPr>
              <a:t>-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Adventskalender</a:t>
            </a:r>
            <a:r>
              <a:rPr lang="pl-PL" sz="2200" b="1" dirty="0" smtClean="0">
                <a:solidFill>
                  <a:srgbClr val="0000CC"/>
                </a:solidFill>
              </a:rPr>
              <a:t>.</a:t>
            </a:r>
          </a:p>
          <a:p>
            <a:pPr>
              <a:buFont typeface="Georgia" pitchFamily="18" charset="0"/>
              <a:buNone/>
            </a:pPr>
            <a:r>
              <a:rPr lang="pl-PL" sz="2200" b="1" dirty="0" smtClean="0">
                <a:solidFill>
                  <a:srgbClr val="0000CC"/>
                </a:solidFill>
              </a:rPr>
              <a:t>     W okresie świąt, Niemcy przywiązują dużą wagę do dekoracji domów. Drzwi lub okienne parapety ozdabiają wieńcami z czterema świecami, które zapalają po jednej w każdym tygodniu adwentu. </a:t>
            </a:r>
          </a:p>
          <a:p>
            <a:endParaRPr lang="pl-PL" sz="2000" dirty="0"/>
          </a:p>
        </p:txBody>
      </p:sp>
      <p:pic>
        <p:nvPicPr>
          <p:cNvPr id="4" name="Obraz 8" descr="a.jpg"/>
          <p:cNvPicPr>
            <a:picLocks noChangeAspect="1"/>
          </p:cNvPicPr>
          <p:nvPr/>
        </p:nvPicPr>
        <p:blipFill>
          <a:blip r:embed="rId3"/>
          <a:srcRect l="20833" t="16666" r="20833" b="27779"/>
          <a:stretch>
            <a:fillRect/>
          </a:stretch>
        </p:blipFill>
        <p:spPr bwMode="auto">
          <a:xfrm>
            <a:off x="4857752" y="21429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6" descr="a.jpg"/>
          <p:cNvPicPr>
            <a:picLocks noChangeAspect="1"/>
          </p:cNvPicPr>
          <p:nvPr/>
        </p:nvPicPr>
        <p:blipFill>
          <a:blip r:embed="rId4"/>
          <a:srcRect l="14583" r="12500" b="18056"/>
          <a:stretch>
            <a:fillRect/>
          </a:stretch>
        </p:blipFill>
        <p:spPr bwMode="auto">
          <a:xfrm>
            <a:off x="4857752" y="342900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285728"/>
            <a:ext cx="895350" cy="857250"/>
          </a:xfrm>
          <a:prstGeom prst="rect">
            <a:avLst/>
          </a:prstGeom>
          <a:noFill/>
        </p:spPr>
      </p:pic>
      <p:pic>
        <p:nvPicPr>
          <p:cNvPr id="7171" name="Picture 3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71480"/>
            <a:ext cx="671517" cy="642942"/>
          </a:xfrm>
          <a:prstGeom prst="rect">
            <a:avLst/>
          </a:prstGeom>
          <a:noFill/>
        </p:spPr>
      </p:pic>
      <p:pic>
        <p:nvPicPr>
          <p:cNvPr id="9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3429000"/>
            <a:ext cx="671492" cy="642918"/>
          </a:xfrm>
          <a:prstGeom prst="rect">
            <a:avLst/>
          </a:prstGeom>
          <a:noFill/>
        </p:spPr>
      </p:pic>
      <p:pic>
        <p:nvPicPr>
          <p:cNvPr id="10" name="Picture 1" descr="C:\Users\Dorota\Desktop\gwiazd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929330"/>
            <a:ext cx="785818" cy="615584"/>
          </a:xfrm>
          <a:prstGeom prst="rect">
            <a:avLst/>
          </a:prstGeom>
          <a:noFill/>
        </p:spPr>
      </p:pic>
      <p:pic>
        <p:nvPicPr>
          <p:cNvPr id="11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428736"/>
            <a:ext cx="642942" cy="786143"/>
          </a:xfrm>
          <a:prstGeom prst="rect">
            <a:avLst/>
          </a:prstGeom>
          <a:noFill/>
        </p:spPr>
      </p:pic>
      <p:pic>
        <p:nvPicPr>
          <p:cNvPr id="12" name="Picture 2" descr="C:\Users\Dorota\Desktop\bomb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143512"/>
            <a:ext cx="1285884" cy="1572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419</TotalTime>
  <Words>915</Words>
  <Application>Microsoft Office PowerPoint</Application>
  <PresentationFormat>Pokaz na ekranie (4:3)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Wędrówka</vt:lpstr>
      <vt:lpstr>                                  BożE         Narodzenie</vt:lpstr>
      <vt:lpstr> </vt:lpstr>
      <vt:lpstr>  AUSTRIA</vt:lpstr>
      <vt:lpstr>   FRANCJA</vt:lpstr>
      <vt:lpstr>   GRECJA</vt:lpstr>
      <vt:lpstr>     BELGIA </vt:lpstr>
      <vt:lpstr>HISZPANIA</vt:lpstr>
      <vt:lpstr>HOLANDIA</vt:lpstr>
      <vt:lpstr>  NIEMCY </vt:lpstr>
      <vt:lpstr>PORTUGALIA</vt:lpstr>
      <vt:lpstr>WIELKA BRYTANIA</vt:lpstr>
      <vt:lpstr> WŁOCHY</vt:lpstr>
      <vt:lpstr>AUSTRALIA</vt:lpstr>
      <vt:lpstr>  JAPONIA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</dc:creator>
  <cp:lastModifiedBy>Dorota</cp:lastModifiedBy>
  <cp:revision>68</cp:revision>
  <dcterms:created xsi:type="dcterms:W3CDTF">2016-12-02T20:58:19Z</dcterms:created>
  <dcterms:modified xsi:type="dcterms:W3CDTF">2018-12-16T18:30:22Z</dcterms:modified>
</cp:coreProperties>
</file>